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678" r:id="rId4"/>
  </p:sldMasterIdLst>
  <p:notesMasterIdLst>
    <p:notesMasterId r:id="rId44"/>
  </p:notesMasterIdLst>
  <p:handoutMasterIdLst>
    <p:handoutMasterId r:id="rId45"/>
  </p:handoutMasterIdLst>
  <p:sldIdLst>
    <p:sldId id="1719" r:id="rId5"/>
    <p:sldId id="2590" r:id="rId6"/>
    <p:sldId id="2589" r:id="rId7"/>
    <p:sldId id="2591" r:id="rId8"/>
    <p:sldId id="2594" r:id="rId9"/>
    <p:sldId id="2613" r:id="rId10"/>
    <p:sldId id="2595" r:id="rId11"/>
    <p:sldId id="2621" r:id="rId12"/>
    <p:sldId id="2597" r:id="rId13"/>
    <p:sldId id="2599" r:id="rId14"/>
    <p:sldId id="2600" r:id="rId15"/>
    <p:sldId id="1922" r:id="rId16"/>
    <p:sldId id="1936" r:id="rId17"/>
    <p:sldId id="1937" r:id="rId18"/>
    <p:sldId id="2601" r:id="rId19"/>
    <p:sldId id="2603" r:id="rId20"/>
    <p:sldId id="2616" r:id="rId21"/>
    <p:sldId id="2606" r:id="rId22"/>
    <p:sldId id="2608" r:id="rId23"/>
    <p:sldId id="2611" r:id="rId24"/>
    <p:sldId id="2610" r:id="rId25"/>
    <p:sldId id="1885" r:id="rId26"/>
    <p:sldId id="1901" r:id="rId27"/>
    <p:sldId id="1470" r:id="rId28"/>
    <p:sldId id="1902" r:id="rId29"/>
    <p:sldId id="2076138710" r:id="rId30"/>
    <p:sldId id="2076138711" r:id="rId31"/>
    <p:sldId id="2076138712" r:id="rId32"/>
    <p:sldId id="1961" r:id="rId33"/>
    <p:sldId id="1938" r:id="rId34"/>
    <p:sldId id="1956" r:id="rId35"/>
    <p:sldId id="1957" r:id="rId36"/>
    <p:sldId id="1958" r:id="rId37"/>
    <p:sldId id="2619" r:id="rId38"/>
    <p:sldId id="2618" r:id="rId39"/>
    <p:sldId id="2076138713" r:id="rId40"/>
    <p:sldId id="2586" r:id="rId41"/>
    <p:sldId id="299" r:id="rId42"/>
    <p:sldId id="300" r:id="rId43"/>
  </p:sldIdLst>
  <p:sldSz cx="12192000" cy="6858000"/>
  <p:notesSz cx="6858000" cy="9144000"/>
  <p:defaultTex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1" pos="840" userDrawn="1">
          <p15:clr>
            <a:srgbClr val="A4A3A4"/>
          </p15:clr>
        </p15:guide>
        <p15:guide id="2" orient="horz" pos="223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FFA38B"/>
    <a:srgbClr val="CD9BCF"/>
    <a:srgbClr val="8DC8E8"/>
    <a:srgbClr val="243A5E"/>
    <a:srgbClr val="E1F2FF"/>
    <a:srgbClr val="007E36"/>
    <a:srgbClr val="B9F5FF"/>
    <a:srgbClr val="007E39"/>
    <a:srgbClr val="87C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7C990-84B8-4C81-88BB-C9CA1D782125}" v="8" dt="2023-08-30T06:45:37.278"/>
    <p1510:client id="{D10EADFE-094C-4F20-B4E8-1849124B14CF}" v="660" dt="2023-08-29T08:55:03.6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2" autoAdjust="0"/>
    <p:restoredTop sz="84956" autoAdjust="0"/>
  </p:normalViewPr>
  <p:slideViewPr>
    <p:cSldViewPr snapToGrid="0">
      <p:cViewPr varScale="1">
        <p:scale>
          <a:sx n="91" d="100"/>
          <a:sy n="91" d="100"/>
        </p:scale>
        <p:origin x="1482" y="90"/>
      </p:cViewPr>
      <p:guideLst>
        <p:guide pos="840"/>
        <p:guide orient="horz" pos="2232"/>
      </p:guideLst>
    </p:cSldViewPr>
  </p:slideViewPr>
  <p:outlineViewPr>
    <p:cViewPr>
      <p:scale>
        <a:sx n="33" d="100"/>
        <a:sy n="33" d="100"/>
      </p:scale>
      <p:origin x="0" y="-192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6/9/2025 10:52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6/9/2025 10:52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281"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62" indent="-105819"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40" indent="-115079"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03" indent="-146824"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076" indent="-115079" algn="l" defTabSz="914281"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703" algn="l" defTabSz="914281" rtl="0" eaLnBrk="1" latinLnBrk="0" hangingPunct="1">
      <a:defRPr sz="1176" kern="1200">
        <a:solidFill>
          <a:schemeClr val="tx1"/>
        </a:solidFill>
        <a:latin typeface="+mn-lt"/>
        <a:ea typeface="+mn-ea"/>
        <a:cs typeface="+mn-cs"/>
      </a:defRPr>
    </a:lvl6pPr>
    <a:lvl7pPr marL="2742843" algn="l" defTabSz="914281" rtl="0" eaLnBrk="1" latinLnBrk="0" hangingPunct="1">
      <a:defRPr sz="1176" kern="1200">
        <a:solidFill>
          <a:schemeClr val="tx1"/>
        </a:solidFill>
        <a:latin typeface="+mn-lt"/>
        <a:ea typeface="+mn-ea"/>
        <a:cs typeface="+mn-cs"/>
      </a:defRPr>
    </a:lvl7pPr>
    <a:lvl8pPr marL="3199983" algn="l" defTabSz="914281" rtl="0" eaLnBrk="1" latinLnBrk="0" hangingPunct="1">
      <a:defRPr sz="1176" kern="1200">
        <a:solidFill>
          <a:schemeClr val="tx1"/>
        </a:solidFill>
        <a:latin typeface="+mn-lt"/>
        <a:ea typeface="+mn-ea"/>
        <a:cs typeface="+mn-cs"/>
      </a:defRPr>
    </a:lvl8pPr>
    <a:lvl9pPr marL="3657125" algn="l" defTabSz="914281"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6/9/2025 10:52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6/9/2025 10:52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84016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For more information, you can see:</a:t>
            </a:r>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Capabilities - https://docs.microsoft.com/azure/devops/pipelines/agents/agents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6/9/2025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5726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You can define a build as a collection of jobs, rather than as a single job. Each job consumes one of these parallel jobs that runs on an agent. If there aren't enough parallel jobs available for your organization, the jobs will be queued and run sequentially.</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6/9/2025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19781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egoe UI" panose="020B0502040204020203" pitchFamily="34" charset="0"/>
              </a:rPr>
              <a:t>Only the first pipeline created for a single repository across multiple Azure DevOps organizations can be automatically triggered by GitHub commits or pull requests. The remaining pipelines require manual or scheduled triggers.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57052DC-BE91-4C05-99A2-3F3E1BC1A8CF}" type="datetime8">
              <a:rPr lang="en-US" smtClean="0"/>
              <a:t>6/9/2025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66144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424"/>
                </a:solidFill>
                <a:effectLst/>
                <a:highlight>
                  <a:srgbClr val="FFFFFF"/>
                </a:highlight>
                <a:latin typeface="Segoe UI" panose="020B0502040204020203" pitchFamily="34" charset="0"/>
              </a:rPr>
              <a:t>Different tests can be performed in a single environment or across multiple environments, depending on the testing goals and criteria. Some tests, such as chaos testing and load testing, should be performed together to provide meaningful results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8033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want to review the pipeline structure.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55964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you mention GitHub and its integration with Azure Pipelines for CI and Pull Request triggers.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2258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Review the </a:t>
            </a:r>
            <a:r>
              <a:rPr lang="en-US" sz="900" b="0" i="0" u="none" strike="noStrike" kern="1200" dirty="0">
                <a:solidFill>
                  <a:schemeClr val="tx1"/>
                </a:solidFill>
                <a:effectLst/>
                <a:latin typeface="Segoe UI Light" pitchFamily="34" charset="0"/>
                <a:ea typeface="+mn-ea"/>
                <a:cs typeface="+mn-cs"/>
              </a:rPr>
              <a:t>Azure Pipelines Key terms in the student manual.</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8443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23232"/>
                </a:solidFill>
                <a:effectLst/>
                <a:latin typeface="adobe-clean"/>
              </a:rPr>
              <a:t>Give a brief description and explain the terms to introduce students to what comes next in the course. We will cover in deeper details in the next Learning Paths. </a:t>
            </a:r>
          </a:p>
          <a:p>
            <a:endParaRPr lang="en-US" b="0" i="0" dirty="0">
              <a:solidFill>
                <a:srgbClr val="323232"/>
              </a:solidFill>
              <a:effectLst/>
              <a:latin typeface="adobe-clean"/>
            </a:endParaRPr>
          </a:p>
          <a:p>
            <a:r>
              <a:rPr lang="en-US" b="0" i="0" dirty="0">
                <a:solidFill>
                  <a:srgbClr val="323232"/>
                </a:solidFill>
                <a:effectLst/>
                <a:latin typeface="adobe-clean"/>
              </a:rPr>
              <a:t>Understanding the basic terms and parts of Azure Pipelines helps you further explore how it can help you deliver better code more efficiently and reliably.</a:t>
            </a:r>
          </a:p>
          <a:p>
            <a:endParaRPr lang="en-US" b="0" i="0" dirty="0">
              <a:solidFill>
                <a:srgbClr val="323232"/>
              </a:solidFill>
              <a:effectLst/>
              <a:latin typeface="adobe-clean"/>
            </a:endParaRPr>
          </a:p>
          <a:p>
            <a:pPr algn="l"/>
            <a:r>
              <a:rPr lang="en-US" b="1" i="0" dirty="0">
                <a:solidFill>
                  <a:srgbClr val="323232"/>
                </a:solidFill>
                <a:effectLst/>
                <a:latin typeface="adobe-clean"/>
              </a:rPr>
              <a:t>Agent</a:t>
            </a:r>
          </a:p>
          <a:p>
            <a:pPr algn="l"/>
            <a:r>
              <a:rPr lang="en-US" b="0" i="0" dirty="0">
                <a:solidFill>
                  <a:srgbClr val="323232"/>
                </a:solidFill>
                <a:effectLst/>
                <a:latin typeface="adobe-clean"/>
              </a:rPr>
              <a:t>When your build or deployment runs, the system begins one or more jobs. An agent is an installable software that runs a build or deployment job.</a:t>
            </a:r>
          </a:p>
          <a:p>
            <a:pPr algn="l"/>
            <a:r>
              <a:rPr lang="en-US" b="1" i="0" dirty="0">
                <a:solidFill>
                  <a:srgbClr val="323232"/>
                </a:solidFill>
                <a:effectLst/>
                <a:latin typeface="adobe-clean"/>
              </a:rPr>
              <a:t>Artifact</a:t>
            </a:r>
          </a:p>
          <a:p>
            <a:pPr algn="l"/>
            <a:r>
              <a:rPr lang="en-US" b="0" i="0" dirty="0">
                <a:solidFill>
                  <a:srgbClr val="323232"/>
                </a:solidFill>
                <a:effectLst/>
                <a:latin typeface="adobe-clean"/>
              </a:rPr>
              <a:t>An artifact is a collection of files or packages published by a build. Artifacts are made available for next tasks, such as distribution or deployment.</a:t>
            </a:r>
          </a:p>
          <a:p>
            <a:pPr algn="l"/>
            <a:r>
              <a:rPr lang="en-US" b="1" i="0" dirty="0">
                <a:solidFill>
                  <a:srgbClr val="323232"/>
                </a:solidFill>
                <a:effectLst/>
                <a:latin typeface="adobe-clean"/>
              </a:rPr>
              <a:t>Build</a:t>
            </a:r>
          </a:p>
          <a:p>
            <a:pPr algn="l"/>
            <a:r>
              <a:rPr lang="en-US" b="0" i="0" dirty="0">
                <a:solidFill>
                  <a:srgbClr val="323232"/>
                </a:solidFill>
                <a:effectLst/>
                <a:latin typeface="adobe-clean"/>
              </a:rPr>
              <a:t>A build represents one execution of a pipeline. It collects the logs associated with running the steps and the results of running tests.</a:t>
            </a:r>
          </a:p>
          <a:p>
            <a:pPr algn="l"/>
            <a:r>
              <a:rPr lang="en-US" b="1" i="0" dirty="0">
                <a:solidFill>
                  <a:srgbClr val="323232"/>
                </a:solidFill>
                <a:effectLst/>
                <a:latin typeface="adobe-clean"/>
              </a:rPr>
              <a:t>Continuous delivery</a:t>
            </a:r>
          </a:p>
          <a:p>
            <a:pPr algn="l"/>
            <a:r>
              <a:rPr lang="en-US" b="0" i="0" dirty="0">
                <a:solidFill>
                  <a:srgbClr val="323232"/>
                </a:solidFill>
                <a:effectLst/>
                <a:latin typeface="adobe-clean"/>
              </a:rPr>
              <a:t>Continuous delivery (CD) (also known as Continuous Deployment) is a process by which code is built, tested, and deployed to one or more test and production stages. Deploying and testing in multiple stages helps drive quality. Continuous integration systems produce deployable artifacts, which include infrastructure and apps. Automated release pipelines consume these artifacts to release new versions and fixes to existing systems. Monitoring and alerting systems constantly run to drive visibility into the entire CD process. This process ensures that errors are caught often and early.</a:t>
            </a:r>
          </a:p>
          <a:p>
            <a:pPr algn="l"/>
            <a:r>
              <a:rPr lang="en-US" b="1" i="0" dirty="0">
                <a:solidFill>
                  <a:srgbClr val="323232"/>
                </a:solidFill>
                <a:effectLst/>
                <a:latin typeface="adobe-clean"/>
              </a:rPr>
              <a:t>Continuous integration</a:t>
            </a:r>
          </a:p>
          <a:p>
            <a:pPr algn="l"/>
            <a:r>
              <a:rPr lang="en-US" b="0" i="0" dirty="0">
                <a:solidFill>
                  <a:srgbClr val="323232"/>
                </a:solidFill>
                <a:effectLst/>
                <a:latin typeface="adobe-clean"/>
              </a:rPr>
              <a:t>Continuous integration (CI) is the practice used by development teams to simplify the testing and building of code. CI helps to catch bugs or problems early in the development cycle, making them more accessible and faster to fix. Automated tests and builds are run as part of the CI process. The process can run on a set schedule, whenever code is pushed, or both. Items known as artifacts are produced from CI systems. The continuous delivery release pipelines use them to drive automatic deployments.</a:t>
            </a:r>
          </a:p>
          <a:p>
            <a:pPr algn="l"/>
            <a:r>
              <a:rPr lang="en-US" b="1" i="0" dirty="0">
                <a:solidFill>
                  <a:srgbClr val="323232"/>
                </a:solidFill>
                <a:effectLst/>
                <a:latin typeface="adobe-clean"/>
              </a:rPr>
              <a:t>Deployment target</a:t>
            </a:r>
          </a:p>
          <a:p>
            <a:pPr algn="l"/>
            <a:r>
              <a:rPr lang="en-US" b="0" i="0" dirty="0">
                <a:solidFill>
                  <a:srgbClr val="323232"/>
                </a:solidFill>
                <a:effectLst/>
                <a:latin typeface="adobe-clean"/>
              </a:rPr>
              <a:t>A deployment target is a virtual machine, container, web app, or any service used to host the application being developed. A pipeline might deploy the app to one or more deployment targets after the build is completed and tests are run.</a:t>
            </a:r>
          </a:p>
          <a:p>
            <a:pPr algn="l"/>
            <a:r>
              <a:rPr lang="en-US" b="1" i="0" dirty="0">
                <a:solidFill>
                  <a:srgbClr val="323232"/>
                </a:solidFill>
                <a:effectLst/>
                <a:latin typeface="adobe-clean"/>
              </a:rPr>
              <a:t>Job</a:t>
            </a:r>
          </a:p>
          <a:p>
            <a:pPr algn="l"/>
            <a:r>
              <a:rPr lang="en-US" b="0" i="0" dirty="0">
                <a:solidFill>
                  <a:srgbClr val="323232"/>
                </a:solidFill>
                <a:effectLst/>
                <a:latin typeface="adobe-clean"/>
              </a:rPr>
              <a:t>A build contains one or more jobs. Most jobs run on an agent. A job represents an execution boundary of a set of steps. All the steps run together on the same agent.</a:t>
            </a:r>
          </a:p>
          <a:p>
            <a:pPr algn="l"/>
            <a:r>
              <a:rPr lang="en-US" b="0" i="0" dirty="0">
                <a:solidFill>
                  <a:srgbClr val="323232"/>
                </a:solidFill>
                <a:effectLst/>
                <a:latin typeface="adobe-clean"/>
              </a:rPr>
              <a:t>For example, you might build two configurations - x86 and x64. In this case, you have one build and two jobs.</a:t>
            </a:r>
          </a:p>
          <a:p>
            <a:pPr algn="l"/>
            <a:r>
              <a:rPr lang="en-US" b="1" i="0" dirty="0">
                <a:solidFill>
                  <a:srgbClr val="323232"/>
                </a:solidFill>
                <a:effectLst/>
                <a:latin typeface="adobe-clean"/>
              </a:rPr>
              <a:t>Pipeline</a:t>
            </a:r>
          </a:p>
          <a:p>
            <a:pPr algn="l"/>
            <a:r>
              <a:rPr lang="en-US" b="0" i="0" dirty="0">
                <a:solidFill>
                  <a:srgbClr val="323232"/>
                </a:solidFill>
                <a:effectLst/>
                <a:latin typeface="adobe-clean"/>
              </a:rPr>
              <a:t>A pipeline defines the continuous integration and deployment process for your app. It's made up of steps called tasks.</a:t>
            </a:r>
          </a:p>
          <a:p>
            <a:pPr algn="l"/>
            <a:r>
              <a:rPr lang="en-US" b="0" i="0" dirty="0">
                <a:solidFill>
                  <a:srgbClr val="323232"/>
                </a:solidFill>
                <a:effectLst/>
                <a:latin typeface="adobe-clean"/>
              </a:rPr>
              <a:t>It can be thought of as a script that describes how your test, build, and deployment steps are run.</a:t>
            </a:r>
          </a:p>
          <a:p>
            <a:pPr algn="l"/>
            <a:r>
              <a:rPr lang="en-US" b="1" i="0" dirty="0">
                <a:solidFill>
                  <a:srgbClr val="323232"/>
                </a:solidFill>
                <a:effectLst/>
                <a:latin typeface="adobe-clean"/>
              </a:rPr>
              <a:t>Release</a:t>
            </a:r>
          </a:p>
          <a:p>
            <a:pPr algn="l"/>
            <a:r>
              <a:rPr lang="en-US" b="0" i="0" dirty="0">
                <a:solidFill>
                  <a:srgbClr val="323232"/>
                </a:solidFill>
                <a:effectLst/>
                <a:latin typeface="adobe-clean"/>
              </a:rPr>
              <a:t>When you use the visual designer, you create a release pipeline also to a build pipeline. A release is a term used to describe one execution of a release pipeline. It's made up of deployments to multiple stages.</a:t>
            </a:r>
          </a:p>
          <a:p>
            <a:pPr algn="l"/>
            <a:r>
              <a:rPr lang="en-US" b="1" i="0" dirty="0">
                <a:solidFill>
                  <a:srgbClr val="323232"/>
                </a:solidFill>
                <a:effectLst/>
                <a:latin typeface="adobe-clean"/>
              </a:rPr>
              <a:t>Stage</a:t>
            </a:r>
          </a:p>
          <a:p>
            <a:pPr algn="l"/>
            <a:r>
              <a:rPr lang="en-US" b="0" i="0" dirty="0">
                <a:solidFill>
                  <a:srgbClr val="323232"/>
                </a:solidFill>
                <a:effectLst/>
                <a:latin typeface="adobe-clean"/>
              </a:rPr>
              <a:t>Stages are the primary divisions in a pipeline: "build the app," "run integration tests," and "deploy to user acceptance testing" are good examples of stages.</a:t>
            </a:r>
          </a:p>
          <a:p>
            <a:pPr algn="l"/>
            <a:r>
              <a:rPr lang="en-US" b="1" i="0" dirty="0">
                <a:solidFill>
                  <a:srgbClr val="323232"/>
                </a:solidFill>
                <a:effectLst/>
                <a:latin typeface="adobe-clean"/>
              </a:rPr>
              <a:t>Task</a:t>
            </a:r>
          </a:p>
          <a:p>
            <a:pPr algn="l"/>
            <a:r>
              <a:rPr lang="en-US" b="0" i="0" dirty="0">
                <a:solidFill>
                  <a:srgbClr val="323232"/>
                </a:solidFill>
                <a:effectLst/>
                <a:latin typeface="adobe-clean"/>
              </a:rPr>
              <a:t>A task is the building block of a pipeline. For example, a build pipeline might consist of build tasks and test tasks. A release pipeline consists of deployment tasks. Each task runs a specific job in the pipeline.</a:t>
            </a:r>
          </a:p>
          <a:p>
            <a:pPr algn="l"/>
            <a:r>
              <a:rPr lang="en-US" b="1" i="0" dirty="0">
                <a:solidFill>
                  <a:srgbClr val="323232"/>
                </a:solidFill>
                <a:effectLst/>
                <a:latin typeface="adobe-clean"/>
              </a:rPr>
              <a:t>Trigger</a:t>
            </a:r>
          </a:p>
          <a:p>
            <a:pPr algn="l"/>
            <a:r>
              <a:rPr lang="en-US" b="0" i="0" dirty="0">
                <a:solidFill>
                  <a:srgbClr val="323232"/>
                </a:solidFill>
                <a:effectLst/>
                <a:latin typeface="adobe-clean"/>
              </a:rPr>
              <a:t>A trigger is something that's set up to tell the pipeline when to run. You can configure a pipeline to run upon a push to a repository at scheduled times or upon completing another build. All these actions are known as triggers.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6/9/2025 10:52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8016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Use the student manual for some typical situations where you might want to create agent pools.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62175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Explain that the list constantly updates; the latest versions should be checked directly from the documentation.</a:t>
            </a:r>
          </a:p>
          <a:p>
            <a:pPr marL="171450" indent="-171450">
              <a:buFontTx/>
              <a:buChar char="-"/>
            </a:pPr>
            <a:r>
              <a:rPr lang="en-US" sz="2000" kern="1200" dirty="0">
                <a:solidFill>
                  <a:schemeClr val="tx1"/>
                </a:solidFill>
                <a:latin typeface="+mj-lt"/>
                <a:ea typeface="+mn-ea"/>
                <a:cs typeface="+mn-cs"/>
              </a:rPr>
              <a:t>https://learn.microsoft.com/azure/devops/pipelines/agents/hosted</a:t>
            </a:r>
          </a:p>
          <a:p>
            <a:pPr marL="171450" indent="-171450">
              <a:buFontTx/>
              <a:buChar char="-"/>
            </a:pPr>
            <a:r>
              <a:rPr lang="en-US" sz="2000" kern="1200" dirty="0">
                <a:solidFill>
                  <a:schemeClr val="tx1"/>
                </a:solidFill>
                <a:latin typeface="+mj-lt"/>
                <a:ea typeface="+mn-ea"/>
                <a:cs typeface="+mn-cs"/>
              </a:rPr>
              <a:t>https://learn.microsoft.com/azure/devops/pipelines/agents/agents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069578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Do self-hosted agents have any performance advantages over Microsoft-hosted agents?</a:t>
            </a:r>
          </a:p>
          <a:p>
            <a:r>
              <a:rPr lang="en-US" sz="882" b="0" i="0" u="none" strike="noStrike" kern="1200" dirty="0">
                <a:solidFill>
                  <a:schemeClr val="tx1"/>
                </a:solidFill>
                <a:effectLst/>
                <a:latin typeface="Segoe UI Light" pitchFamily="34" charset="0"/>
                <a:ea typeface="+mn-ea"/>
                <a:cs typeface="+mn-cs"/>
              </a:rPr>
              <a:t>Can I install multiple self-hosted agents on the same machine?</a:t>
            </a:r>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6/9/2025 10:52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92677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4933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23232"/>
                </a:solidFill>
                <a:effectLst/>
                <a:latin typeface="adobe-clean"/>
              </a:rPr>
              <a:t>How do I qualify for the free tier of Azure Pipelines for public projects?</a:t>
            </a:r>
          </a:p>
          <a:p>
            <a:pPr algn="l"/>
            <a:r>
              <a:rPr lang="en-US" b="0" i="0" dirty="0">
                <a:solidFill>
                  <a:srgbClr val="323232"/>
                </a:solidFill>
                <a:effectLst/>
                <a:latin typeface="adobe-clean"/>
              </a:rPr>
              <a:t>Microsoft will automatically apply the free tier limits for public projects if you meet both conditions:</a:t>
            </a:r>
          </a:p>
          <a:p>
            <a:pPr lvl="1" algn="l">
              <a:buFont typeface="Arial" panose="020B0604020202020204" pitchFamily="34" charset="0"/>
              <a:buChar char="•"/>
            </a:pPr>
            <a:r>
              <a:rPr lang="en-US" b="0" i="0" dirty="0">
                <a:solidFill>
                  <a:srgbClr val="323232"/>
                </a:solidFill>
                <a:effectLst/>
                <a:latin typeface="adobe-clean"/>
              </a:rPr>
              <a:t>Your pipeline is part of an Azure Pipelines public project.</a:t>
            </a:r>
          </a:p>
          <a:p>
            <a:pPr lvl="1" algn="l">
              <a:buFont typeface="Arial" panose="020B0604020202020204" pitchFamily="34" charset="0"/>
              <a:buChar char="•"/>
            </a:pPr>
            <a:r>
              <a:rPr lang="en-US" b="0" i="0" dirty="0">
                <a:solidFill>
                  <a:srgbClr val="323232"/>
                </a:solidFill>
                <a:effectLst/>
                <a:latin typeface="adobe-clean"/>
              </a:rPr>
              <a:t>Your pipeline builds a public repository from GitHub or the same public project in your Azure DevOps organization.</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1" i="0" dirty="0">
                <a:solidFill>
                  <a:srgbClr val="323232"/>
                </a:solidFill>
                <a:effectLst/>
                <a:latin typeface="adobe-clean"/>
              </a:rPr>
              <a:t>Are there limits on who can use Azure Pipelines?</a:t>
            </a:r>
          </a:p>
          <a:p>
            <a:pPr algn="l"/>
            <a:r>
              <a:rPr lang="en-US" b="0" i="0" dirty="0">
                <a:solidFill>
                  <a:srgbClr val="323232"/>
                </a:solidFill>
                <a:effectLst/>
                <a:latin typeface="adobe-clean"/>
              </a:rPr>
              <a:t>You can have as many users as you want when you're using Azure Pipelines. There's no per-user charge for using Azure Pipelines.</a:t>
            </a:r>
          </a:p>
          <a:p>
            <a:pPr algn="l"/>
            <a:r>
              <a:rPr lang="en-US" b="0" i="0" dirty="0">
                <a:solidFill>
                  <a:srgbClr val="323232"/>
                </a:solidFill>
                <a:effectLst/>
                <a:latin typeface="adobe-clean"/>
              </a:rPr>
              <a:t>Users with both basic and stakeholder access can author as many builds and releases as they want.</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1" i="0" dirty="0">
                <a:solidFill>
                  <a:srgbClr val="323232"/>
                </a:solidFill>
                <a:effectLst/>
                <a:latin typeface="adobe-clean"/>
              </a:rPr>
              <a:t>Are there any limits on the number of builds and release pipelines that I can create?</a:t>
            </a:r>
          </a:p>
          <a:p>
            <a:pPr algn="l"/>
            <a:r>
              <a:rPr lang="en-US" b="0" i="0" dirty="0">
                <a:solidFill>
                  <a:srgbClr val="323232"/>
                </a:solidFill>
                <a:effectLst/>
                <a:latin typeface="adobe-clean"/>
              </a:rPr>
              <a:t>No. You can create hundreds or even thousands of definitions for no charge. You can register any number of self-hosted agents for no cost.</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1" i="0" dirty="0">
                <a:solidFill>
                  <a:srgbClr val="323232"/>
                </a:solidFill>
                <a:effectLst/>
                <a:latin typeface="adobe-clean"/>
              </a:rPr>
              <a:t>As a Visual Studio Enterprise subscriber, do I get more parallel jobs for Azure Pipelines?</a:t>
            </a:r>
          </a:p>
          <a:p>
            <a:pPr algn="l"/>
            <a:r>
              <a:rPr lang="en-US" b="0" i="0" dirty="0">
                <a:solidFill>
                  <a:srgbClr val="323232"/>
                </a:solidFill>
                <a:effectLst/>
                <a:latin typeface="adobe-clean"/>
              </a:rPr>
              <a:t>Yes. Visual Studio Enterprise subscribers get one self-hosted parallel job in each Azure DevOps Services organization where they're a member.</a:t>
            </a:r>
            <a:br>
              <a:rPr lang="en-US" b="0" i="0" dirty="0">
                <a:solidFill>
                  <a:srgbClr val="323232"/>
                </a:solidFill>
                <a:effectLst/>
                <a:latin typeface="adobe-clean"/>
              </a:rPr>
            </a:br>
            <a:endParaRPr lang="en-US" b="0" i="0" dirty="0">
              <a:solidFill>
                <a:srgbClr val="323232"/>
              </a:solidFill>
              <a:effectLst/>
              <a:latin typeface="adobe-clean"/>
            </a:endParaRPr>
          </a:p>
          <a:p>
            <a:pPr algn="l"/>
            <a:r>
              <a:rPr lang="en-US" b="1" i="0" dirty="0">
                <a:solidFill>
                  <a:srgbClr val="323232"/>
                </a:solidFill>
                <a:effectLst/>
                <a:latin typeface="adobe-clean"/>
              </a:rPr>
              <a:t>When you're using the per-minute plan, you can run only one job at a time.</a:t>
            </a:r>
          </a:p>
          <a:p>
            <a:pPr algn="l"/>
            <a:r>
              <a:rPr lang="en-US" b="0" i="0" dirty="0">
                <a:solidFill>
                  <a:srgbClr val="323232"/>
                </a:solidFill>
                <a:effectLst/>
                <a:latin typeface="adobe-clean"/>
              </a:rPr>
              <a:t>If you run builds for more than 14 paid hours in a month, the per-minute plan might be less cost-effective than the parallel jobs model.</a:t>
            </a:r>
          </a:p>
          <a:p>
            <a:pPr algn="l"/>
            <a:r>
              <a:rPr lang="en-US" b="0" i="0" dirty="0">
                <a:solidFill>
                  <a:srgbClr val="323232"/>
                </a:solidFill>
                <a:effectLst/>
                <a:latin typeface="adobe-clean"/>
              </a:rPr>
              <a:t>See https://azure.microsoft.com/en-us/pricing/details/devops/azure-devops-services/ for current pricing.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806634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15747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98810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410013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1446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768535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08307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377594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045223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495098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566086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7995345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3287284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2079794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5951861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9367989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996599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163005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772715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36774674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9140459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13812212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6394833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2289478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Tree>
    <p:extLst>
      <p:ext uri="{BB962C8B-B14F-4D97-AF65-F5344CB8AC3E}">
        <p14:creationId xmlns:p14="http://schemas.microsoft.com/office/powerpoint/2010/main" val="30834713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295325809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9134961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04478988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9954550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805214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598921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36651627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1086648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70950556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939188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5242888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8981319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02358254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6409707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23956066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010496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07164444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7603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02058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399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1221285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418259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98098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8"/>
            <a:ext cx="10210404" cy="645624"/>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7"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7"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7"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7"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7" b="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07" indent="0">
              <a:buNone/>
              <a:defRPr/>
            </a:lvl3pPr>
            <a:lvl4pPr marL="672161" indent="0">
              <a:buNone/>
              <a:defRPr/>
            </a:lvl4pPr>
            <a:lvl5pPr marL="896214" indent="0">
              <a:buNone/>
              <a:defRPr/>
            </a:lvl5pPr>
          </a:lstStyle>
          <a:p>
            <a:pPr marL="0" marR="0" lvl="1" indent="0" algn="l" defTabSz="914192"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225"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192">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3" y="585218"/>
            <a:ext cx="8193024" cy="492443"/>
          </a:xfrm>
        </p:spPr>
        <p:txBody>
          <a:bodyPr/>
          <a:lstStyle>
            <a:lvl1pPr algn="l" defTabSz="932563"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4299864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1445879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2485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08603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5937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638531408"/>
      </p:ext>
    </p:extLst>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 id="2147484685" r:id="rId6"/>
    <p:sldLayoutId id="2147484686" r:id="rId7"/>
    <p:sldLayoutId id="2147484687" r:id="rId8"/>
    <p:sldLayoutId id="2147484688" r:id="rId9"/>
    <p:sldLayoutId id="2147484689" r:id="rId10"/>
    <p:sldLayoutId id="2147484690" r:id="rId11"/>
    <p:sldLayoutId id="2147484691" r:id="rId12"/>
    <p:sldLayoutId id="2147484692" r:id="rId13"/>
    <p:sldLayoutId id="2147484693" r:id="rId14"/>
    <p:sldLayoutId id="2147484694" r:id="rId15"/>
    <p:sldLayoutId id="2147484695" r:id="rId16"/>
    <p:sldLayoutId id="2147484696" r:id="rId17"/>
    <p:sldLayoutId id="2147484697" r:id="rId18"/>
    <p:sldLayoutId id="2147484698" r:id="rId19"/>
    <p:sldLayoutId id="2147484699" r:id="rId20"/>
    <p:sldLayoutId id="2147484700" r:id="rId21"/>
    <p:sldLayoutId id="2147484701" r:id="rId22"/>
    <p:sldLayoutId id="2147484702" r:id="rId23"/>
    <p:sldLayoutId id="2147484703" r:id="rId24"/>
    <p:sldLayoutId id="2147484704" r:id="rId25"/>
    <p:sldLayoutId id="2147484705" r:id="rId26"/>
    <p:sldLayoutId id="2147484706" r:id="rId27"/>
    <p:sldLayoutId id="2147484707" r:id="rId28"/>
    <p:sldLayoutId id="2147484708" r:id="rId29"/>
    <p:sldLayoutId id="2147484709" r:id="rId30"/>
    <p:sldLayoutId id="2147484710" r:id="rId31"/>
    <p:sldLayoutId id="2147484711" r:id="rId32"/>
    <p:sldLayoutId id="2147484712" r:id="rId33"/>
    <p:sldLayoutId id="2147484713" r:id="rId34"/>
    <p:sldLayoutId id="2147484714" r:id="rId35"/>
    <p:sldLayoutId id="2147484715" r:id="rId36"/>
    <p:sldLayoutId id="2147484716" r:id="rId37"/>
    <p:sldLayoutId id="2147484717" r:id="rId38"/>
    <p:sldLayoutId id="2147484718" r:id="rId39"/>
    <p:sldLayoutId id="2147484719" r:id="rId40"/>
    <p:sldLayoutId id="2147484720" r:id="rId41"/>
    <p:sldLayoutId id="2147484721" r:id="rId42"/>
    <p:sldLayoutId id="2147484722" r:id="rId43"/>
    <p:sldLayoutId id="2147484723" r:id="rId44"/>
    <p:sldLayoutId id="2147484724" r:id="rId45"/>
    <p:sldLayoutId id="2147484725" r:id="rId46"/>
    <p:sldLayoutId id="2147484726" r:id="rId47"/>
    <p:sldLayoutId id="2147484727" r:id="rId48"/>
    <p:sldLayoutId id="2147484728" r:id="rId49"/>
    <p:sldLayoutId id="2147484729" r:id="rId50"/>
    <p:sldLayoutId id="2147484732" r:id="rId51"/>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emf"/><Relationship Id="rId1" Type="http://schemas.openxmlformats.org/officeDocument/2006/relationships/slideLayout" Target="../slideLayouts/slideLayout8.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0.png"/><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547" y="1890196"/>
            <a:ext cx="5074554" cy="3077609"/>
          </a:xfrm>
        </p:spPr>
        <p:txBody>
          <a:bodyPr vert="horz" wrap="square" lIns="0" tIns="0" rIns="0" bIns="0" rtlCol="0" anchor="ctr" anchorCtr="0">
            <a:spAutoFit/>
          </a:bodyPr>
          <a:lstStyle/>
          <a:p>
            <a:r>
              <a:rPr lang="en-US" dirty="0"/>
              <a:t>AZ-400.00</a:t>
            </a:r>
            <a:br>
              <a:rPr lang="en-US" dirty="0"/>
            </a:br>
            <a:r>
              <a:rPr lang="en-US" dirty="0"/>
              <a:t>Learning </a:t>
            </a:r>
            <a:r>
              <a:rPr lang="en-US"/>
              <a:t>Path 02:</a:t>
            </a:r>
            <a:br>
              <a:rPr lang="en-US" dirty="0"/>
            </a:br>
            <a:r>
              <a:rPr lang="en-US" dirty="0"/>
              <a:t>Implement CI with Azure Pipelines and </a:t>
            </a:r>
            <a:r>
              <a:rPr lang="en-US"/>
              <a:t>GitHub Actions</a:t>
            </a:r>
            <a:endParaRPr lang="en-US" dirty="0"/>
          </a:p>
        </p:txBody>
      </p:sp>
      <p:sp>
        <p:nvSpPr>
          <p:cNvPr id="2" name="Text Placeholder 1">
            <a:extLst>
              <a:ext uri="{FF2B5EF4-FFF2-40B4-BE49-F238E27FC236}">
                <a16:creationId xmlns:a16="http://schemas.microsoft.com/office/drawing/2014/main" id="{AD7D00AC-EDF9-C649-9D20-0D3F92B284E2}"/>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1276-2F19-4BAA-ACBA-DA11BA2BA631}"/>
              </a:ext>
            </a:extLst>
          </p:cNvPr>
          <p:cNvSpPr>
            <a:spLocks noGrp="1"/>
          </p:cNvSpPr>
          <p:nvPr>
            <p:ph type="title"/>
          </p:nvPr>
        </p:nvSpPr>
        <p:spPr/>
        <p:txBody>
          <a:bodyPr/>
          <a:lstStyle/>
          <a:p>
            <a:r>
              <a:rPr lang="en-US" dirty="0"/>
              <a:t>Explore predefined agent pool</a:t>
            </a:r>
          </a:p>
        </p:txBody>
      </p:sp>
      <p:graphicFrame>
        <p:nvGraphicFramePr>
          <p:cNvPr id="16" name="Table 15">
            <a:extLst>
              <a:ext uri="{FF2B5EF4-FFF2-40B4-BE49-F238E27FC236}">
                <a16:creationId xmlns:a16="http://schemas.microsoft.com/office/drawing/2014/main" id="{2C5F15A5-609C-4112-D91D-330E4CC82436}"/>
              </a:ext>
            </a:extLst>
          </p:cNvPr>
          <p:cNvGraphicFramePr>
            <a:graphicFrameLocks noGrp="1"/>
          </p:cNvGraphicFramePr>
          <p:nvPr>
            <p:extLst>
              <p:ext uri="{D42A27DB-BD31-4B8C-83A1-F6EECF244321}">
                <p14:modId xmlns:p14="http://schemas.microsoft.com/office/powerpoint/2010/main" val="2663397952"/>
              </p:ext>
            </p:extLst>
          </p:nvPr>
        </p:nvGraphicFramePr>
        <p:xfrm>
          <a:off x="588262" y="1356142"/>
          <a:ext cx="11019537" cy="4727325"/>
        </p:xfrm>
        <a:graphic>
          <a:graphicData uri="http://schemas.openxmlformats.org/drawingml/2006/table">
            <a:tbl>
              <a:tblPr firstRow="1" bandRow="1">
                <a:tableStyleId>{5C22544A-7EE6-4342-B048-85BDC9FD1C3A}</a:tableStyleId>
              </a:tblPr>
              <a:tblGrid>
                <a:gridCol w="3693668">
                  <a:extLst>
                    <a:ext uri="{9D8B030D-6E8A-4147-A177-3AD203B41FA5}">
                      <a16:colId xmlns:a16="http://schemas.microsoft.com/office/drawing/2014/main" val="3422310454"/>
                    </a:ext>
                  </a:extLst>
                </a:gridCol>
                <a:gridCol w="2489200">
                  <a:extLst>
                    <a:ext uri="{9D8B030D-6E8A-4147-A177-3AD203B41FA5}">
                      <a16:colId xmlns:a16="http://schemas.microsoft.com/office/drawing/2014/main" val="4059475217"/>
                    </a:ext>
                  </a:extLst>
                </a:gridCol>
                <a:gridCol w="4836669">
                  <a:extLst>
                    <a:ext uri="{9D8B030D-6E8A-4147-A177-3AD203B41FA5}">
                      <a16:colId xmlns:a16="http://schemas.microsoft.com/office/drawing/2014/main" val="3632387636"/>
                    </a:ext>
                  </a:extLst>
                </a:gridCol>
              </a:tblGrid>
              <a:tr h="549159">
                <a:tc>
                  <a:txBody>
                    <a:bodyPr/>
                    <a:lstStyle/>
                    <a:p>
                      <a:pPr algn="l">
                        <a:lnSpc>
                          <a:spcPct val="100000"/>
                        </a:lnSpc>
                      </a:pPr>
                      <a:r>
                        <a:rPr lang="en-US" sz="2200" b="0" i="0" dirty="0">
                          <a:solidFill>
                            <a:schemeClr val="tx1"/>
                          </a:solidFill>
                          <a:latin typeface="+mj-lt"/>
                        </a:rPr>
                        <a:t>Image</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pPr algn="l">
                        <a:lnSpc>
                          <a:spcPct val="100000"/>
                        </a:lnSpc>
                      </a:pPr>
                      <a:r>
                        <a:rPr lang="en-US" sz="2200" b="0" i="0" dirty="0">
                          <a:solidFill>
                            <a:schemeClr val="tx1"/>
                          </a:solidFill>
                          <a:latin typeface="+mj-lt"/>
                        </a:rPr>
                        <a:t>Purpose</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l">
                        <a:lnSpc>
                          <a:spcPct val="100000"/>
                        </a:lnSpc>
                      </a:pPr>
                      <a:r>
                        <a:rPr lang="en-US" sz="2200" b="0" i="0" dirty="0">
                          <a:solidFill>
                            <a:schemeClr val="tx1"/>
                          </a:solidFill>
                          <a:latin typeface="+mj-lt"/>
                        </a:rPr>
                        <a:t>YAML VM Image Label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50000"/>
                        <a:lumOff val="50000"/>
                      </a:schemeClr>
                    </a:solidFill>
                  </a:tcPr>
                </a:tc>
                <a:extLst>
                  <a:ext uri="{0D108BD9-81ED-4DB2-BD59-A6C34878D82A}">
                    <a16:rowId xmlns:a16="http://schemas.microsoft.com/office/drawing/2014/main" val="1907515957"/>
                  </a:ext>
                </a:extLst>
              </a:tr>
              <a:tr h="696361">
                <a:tc>
                  <a:txBody>
                    <a:bodyPr/>
                    <a:lstStyle/>
                    <a:p>
                      <a:pPr algn="l" fontAlgn="t"/>
                      <a:r>
                        <a:rPr lang="en-US" sz="1800" dirty="0">
                          <a:solidFill>
                            <a:srgbClr val="243A5E"/>
                          </a:solidFill>
                          <a:effectLst/>
                          <a:latin typeface="+mj-lt"/>
                        </a:rPr>
                        <a:t>Windows Server 2022 with Visual Studio 2022</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Windows-2022</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Windows-latest OR windows-2022</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803929"/>
                  </a:ext>
                </a:extLst>
              </a:tr>
              <a:tr h="696361">
                <a:tc>
                  <a:txBody>
                    <a:bodyPr/>
                    <a:lstStyle/>
                    <a:p>
                      <a:pPr algn="l" fontAlgn="t"/>
                      <a:r>
                        <a:rPr lang="en-US" sz="1800" dirty="0">
                          <a:solidFill>
                            <a:srgbClr val="243A5E"/>
                          </a:solidFill>
                          <a:effectLst/>
                          <a:latin typeface="+mj-lt"/>
                        </a:rPr>
                        <a:t>Windows Server 2019 with Visual Studio 2019</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Windows-2019</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Windows-2019</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7164122"/>
                  </a:ext>
                </a:extLst>
              </a:tr>
              <a:tr h="696361">
                <a:tc>
                  <a:txBody>
                    <a:bodyPr/>
                    <a:lstStyle/>
                    <a:p>
                      <a:pPr algn="l" fontAlgn="t"/>
                      <a:r>
                        <a:rPr lang="en-US" sz="1800" dirty="0">
                          <a:solidFill>
                            <a:srgbClr val="243A5E"/>
                          </a:solidFill>
                          <a:effectLst/>
                          <a:latin typeface="+mj-lt"/>
                        </a:rPr>
                        <a:t>Ubuntu 22.04</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Ubuntu-22.04</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Ubuntu-latest OR ubuntu-22.04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5218045"/>
                  </a:ext>
                </a:extLst>
              </a:tr>
              <a:tr h="696361">
                <a:tc>
                  <a:txBody>
                    <a:bodyPr/>
                    <a:lstStyle/>
                    <a:p>
                      <a:pPr algn="l" fontAlgn="t"/>
                      <a:r>
                        <a:rPr lang="en-US" sz="1800" dirty="0">
                          <a:solidFill>
                            <a:srgbClr val="243A5E"/>
                          </a:solidFill>
                          <a:effectLst/>
                          <a:latin typeface="+mj-lt"/>
                        </a:rPr>
                        <a:t>Ubuntu 20.04</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Ubuntu-20.04</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Ubuntu-20.04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9910340"/>
                  </a:ext>
                </a:extLst>
              </a:tr>
              <a:tr h="696361">
                <a:tc>
                  <a:txBody>
                    <a:bodyPr/>
                    <a:lstStyle/>
                    <a:p>
                      <a:pPr algn="l" fontAlgn="t"/>
                      <a:r>
                        <a:rPr lang="en-US" sz="1800" dirty="0">
                          <a:solidFill>
                            <a:srgbClr val="243A5E"/>
                          </a:solidFill>
                          <a:effectLst/>
                          <a:latin typeface="+mj-lt"/>
                        </a:rPr>
                        <a:t>macOS 14 Sonoma</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MacOS-14</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macOS-14</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2093124"/>
                  </a:ext>
                </a:extLst>
              </a:tr>
              <a:tr h="696361">
                <a:tc>
                  <a:txBody>
                    <a:bodyPr/>
                    <a:lstStyle/>
                    <a:p>
                      <a:pPr algn="l" fontAlgn="t"/>
                      <a:r>
                        <a:rPr lang="en-US" sz="1800" dirty="0">
                          <a:solidFill>
                            <a:srgbClr val="243A5E"/>
                          </a:solidFill>
                          <a:effectLst/>
                          <a:latin typeface="+mj-lt"/>
                        </a:rPr>
                        <a:t>macOS 13 Ventura</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t"/>
                      <a:r>
                        <a:rPr lang="en-US" sz="1800" dirty="0">
                          <a:solidFill>
                            <a:schemeClr val="tx1"/>
                          </a:solidFill>
                          <a:effectLst/>
                        </a:rPr>
                        <a:t>MacOS-13</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800" dirty="0">
                          <a:solidFill>
                            <a:schemeClr val="tx1"/>
                          </a:solidFill>
                          <a:effectLst/>
                        </a:rPr>
                        <a:t>macOS-13</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9419270"/>
                  </a:ext>
                </a:extLst>
              </a:tr>
            </a:tbl>
          </a:graphicData>
        </a:graphic>
      </p:graphicFrame>
    </p:spTree>
    <p:extLst>
      <p:ext uri="{BB962C8B-B14F-4D97-AF65-F5344CB8AC3E}">
        <p14:creationId xmlns:p14="http://schemas.microsoft.com/office/powerpoint/2010/main" val="10085403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AB55-CF5A-46F7-8650-E9E5D134A223}"/>
              </a:ext>
            </a:extLst>
          </p:cNvPr>
          <p:cNvSpPr>
            <a:spLocks noGrp="1"/>
          </p:cNvSpPr>
          <p:nvPr>
            <p:ph type="title"/>
          </p:nvPr>
        </p:nvSpPr>
        <p:spPr>
          <a:xfrm>
            <a:off x="588263" y="585218"/>
            <a:ext cx="11024300" cy="492443"/>
          </a:xfrm>
        </p:spPr>
        <p:txBody>
          <a:bodyPr/>
          <a:lstStyle/>
          <a:p>
            <a:r>
              <a:rPr lang="en-US" dirty="0"/>
              <a:t>Understand typical situations for agent pools</a:t>
            </a:r>
          </a:p>
        </p:txBody>
      </p:sp>
      <p:sp>
        <p:nvSpPr>
          <p:cNvPr id="8" name="Text Placeholder 7">
            <a:extLst>
              <a:ext uri="{FF2B5EF4-FFF2-40B4-BE49-F238E27FC236}">
                <a16:creationId xmlns:a16="http://schemas.microsoft.com/office/drawing/2014/main" id="{E6832943-B09F-8C24-6677-FF2953D6CF54}"/>
              </a:ext>
            </a:extLst>
          </p:cNvPr>
          <p:cNvSpPr>
            <a:spLocks noGrp="1"/>
          </p:cNvSpPr>
          <p:nvPr>
            <p:ph type="body" sz="quarter" idx="15"/>
          </p:nvPr>
        </p:nvSpPr>
        <p:spPr>
          <a:xfrm>
            <a:off x="584202" y="1594157"/>
            <a:ext cx="3321592" cy="3908762"/>
          </a:xfrm>
        </p:spPr>
        <p:txBody>
          <a:bodyPr/>
          <a:lstStyle/>
          <a:p>
            <a:pPr marL="228600" indent="-228600">
              <a:spcBef>
                <a:spcPts val="0"/>
              </a:spcBef>
              <a:spcAft>
                <a:spcPts val="1200"/>
              </a:spcAft>
            </a:pPr>
            <a:r>
              <a:rPr lang="en-US" sz="1800" dirty="0"/>
              <a:t>You’re a member of a project and you want to use a set of machines owned by your team for running build and deployment jobs.</a:t>
            </a:r>
          </a:p>
          <a:p>
            <a:pPr marL="228600" indent="-228600">
              <a:spcBef>
                <a:spcPts val="0"/>
              </a:spcBef>
              <a:spcAft>
                <a:spcPts val="1200"/>
              </a:spcAft>
            </a:pPr>
            <a:r>
              <a:rPr lang="en-US" sz="1800" dirty="0"/>
              <a:t>You’re a member of the infrastructure team and would like to set up a pool of agents for use in all projects.</a:t>
            </a:r>
          </a:p>
          <a:p>
            <a:pPr marL="228600" indent="-228600">
              <a:spcBef>
                <a:spcPts val="0"/>
              </a:spcBef>
              <a:spcAft>
                <a:spcPts val="1200"/>
              </a:spcAft>
            </a:pPr>
            <a:r>
              <a:rPr lang="en-US" sz="1800" dirty="0"/>
              <a:t>You want to share a set of agent machines with multiple projects but not all of them.</a:t>
            </a:r>
          </a:p>
        </p:txBody>
      </p:sp>
      <p:sp>
        <p:nvSpPr>
          <p:cNvPr id="11" name="Rectangle 10">
            <a:extLst>
              <a:ext uri="{FF2B5EF4-FFF2-40B4-BE49-F238E27FC236}">
                <a16:creationId xmlns:a16="http://schemas.microsoft.com/office/drawing/2014/main" id="{645906B8-E6C1-D41B-7827-3C260E6AB754}"/>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3" name="Group 2" descr="On-premises Team Foundation Server&#10;or VisualStudio.com account &#10;">
            <a:extLst>
              <a:ext uri="{FF2B5EF4-FFF2-40B4-BE49-F238E27FC236}">
                <a16:creationId xmlns:a16="http://schemas.microsoft.com/office/drawing/2014/main" id="{5BA29743-9990-4702-878A-D55C9D2F42FA}"/>
              </a:ext>
              <a:ext uri="{C183D7F6-B498-43B3-948B-1728B52AA6E4}">
                <adec:decorative xmlns:adec="http://schemas.microsoft.com/office/drawing/2017/decorative" val="0"/>
              </a:ext>
            </a:extLst>
          </p:cNvPr>
          <p:cNvGrpSpPr>
            <a:grpSpLocks/>
          </p:cNvGrpSpPr>
          <p:nvPr/>
        </p:nvGrpSpPr>
        <p:grpSpPr>
          <a:xfrm>
            <a:off x="4592158" y="1716065"/>
            <a:ext cx="6479545" cy="4160890"/>
            <a:chOff x="5262381" y="2183861"/>
            <a:chExt cx="6573510" cy="4293139"/>
          </a:xfrm>
        </p:grpSpPr>
        <p:grpSp>
          <p:nvGrpSpPr>
            <p:cNvPr id="5" name="Group 4">
              <a:extLst>
                <a:ext uri="{FF2B5EF4-FFF2-40B4-BE49-F238E27FC236}">
                  <a16:creationId xmlns:a16="http://schemas.microsoft.com/office/drawing/2014/main" id="{80E57DB9-3F22-4D75-963F-6A8DCDDCC7C8}"/>
                </a:ext>
                <a:ext uri="{C183D7F6-B498-43B3-948B-1728B52AA6E4}">
                  <adec:decorative xmlns:adec="http://schemas.microsoft.com/office/drawing/2017/decorative" val="1"/>
                </a:ext>
              </a:extLst>
            </p:cNvPr>
            <p:cNvGrpSpPr/>
            <p:nvPr/>
          </p:nvGrpSpPr>
          <p:grpSpPr>
            <a:xfrm>
              <a:off x="5262381" y="2183861"/>
              <a:ext cx="6573510" cy="1400024"/>
              <a:chOff x="609600" y="1877439"/>
              <a:chExt cx="11070336" cy="1361872"/>
            </a:xfrm>
          </p:grpSpPr>
          <p:sp>
            <p:nvSpPr>
              <p:cNvPr id="13" name="Rectangle: Rounded Corners 9">
                <a:extLst>
                  <a:ext uri="{FF2B5EF4-FFF2-40B4-BE49-F238E27FC236}">
                    <a16:creationId xmlns:a16="http://schemas.microsoft.com/office/drawing/2014/main" id="{DC1224A7-9113-4D04-93BB-23AD3664703E}"/>
                  </a:ext>
                </a:extLst>
              </p:cNvPr>
              <p:cNvSpPr/>
              <p:nvPr/>
            </p:nvSpPr>
            <p:spPr bwMode="auto">
              <a:xfrm>
                <a:off x="609600" y="1882960"/>
                <a:ext cx="4544665" cy="1356351"/>
              </a:xfrm>
              <a:prstGeom prst="rect">
                <a:avLst/>
              </a:prstGeom>
              <a:solidFill>
                <a:schemeClr val="bg1">
                  <a:lumMod val="95000"/>
                </a:schemeClr>
              </a:solidFill>
              <a:ln w="158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200" dirty="0">
                    <a:solidFill>
                      <a:schemeClr val="tx1"/>
                    </a:solidFill>
                    <a:latin typeface="+mj-lt"/>
                    <a:cs typeface="Segoe UI" pitchFamily="34" charset="0"/>
                  </a:rPr>
                  <a:t>Pool A</a:t>
                </a:r>
              </a:p>
            </p:txBody>
          </p:sp>
          <p:sp>
            <p:nvSpPr>
              <p:cNvPr id="14" name="Rectangle: Rounded Corners 10">
                <a:extLst>
                  <a:ext uri="{FF2B5EF4-FFF2-40B4-BE49-F238E27FC236}">
                    <a16:creationId xmlns:a16="http://schemas.microsoft.com/office/drawing/2014/main" id="{9DF716C2-0E3B-4284-BFF3-4FB4BAFBE0EF}"/>
                  </a:ext>
                </a:extLst>
              </p:cNvPr>
              <p:cNvSpPr/>
              <p:nvPr/>
            </p:nvSpPr>
            <p:spPr bwMode="auto">
              <a:xfrm>
                <a:off x="5270795" y="1877439"/>
                <a:ext cx="6409141" cy="1361872"/>
              </a:xfrm>
              <a:prstGeom prst="rect">
                <a:avLst/>
              </a:prstGeom>
              <a:solidFill>
                <a:schemeClr val="bg1">
                  <a:lumMod val="95000"/>
                </a:schemeClr>
              </a:solidFill>
              <a:ln w="158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200">
                    <a:solidFill>
                      <a:schemeClr val="tx1"/>
                    </a:solidFill>
                    <a:latin typeface="+mj-lt"/>
                    <a:cs typeface="Segoe UI" pitchFamily="34" charset="0"/>
                  </a:rPr>
                  <a:t>Pool B</a:t>
                </a:r>
              </a:p>
            </p:txBody>
          </p:sp>
          <p:sp>
            <p:nvSpPr>
              <p:cNvPr id="15" name="Rectangle: Rounded Corners 11">
                <a:extLst>
                  <a:ext uri="{FF2B5EF4-FFF2-40B4-BE49-F238E27FC236}">
                    <a16:creationId xmlns:a16="http://schemas.microsoft.com/office/drawing/2014/main" id="{9E03E135-2223-45E5-ADFE-84E4FBA053CC}"/>
                  </a:ext>
                </a:extLst>
              </p:cNvPr>
              <p:cNvSpPr/>
              <p:nvPr/>
            </p:nvSpPr>
            <p:spPr bwMode="auto">
              <a:xfrm>
                <a:off x="913476" y="2303813"/>
                <a:ext cx="6466509" cy="850029"/>
              </a:xfrm>
              <a:prstGeom prst="rect">
                <a:avLst/>
              </a:prstGeom>
              <a:solidFill>
                <a:schemeClr val="bg1">
                  <a:alpha val="90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cs typeface="Segoe UI" pitchFamily="34" charset="0"/>
                  </a:rPr>
                  <a:t>Machine</a:t>
                </a:r>
              </a:p>
            </p:txBody>
          </p:sp>
          <p:sp>
            <p:nvSpPr>
              <p:cNvPr id="16" name="Rectangle: Rounded Corners 12">
                <a:extLst>
                  <a:ext uri="{FF2B5EF4-FFF2-40B4-BE49-F238E27FC236}">
                    <a16:creationId xmlns:a16="http://schemas.microsoft.com/office/drawing/2014/main" id="{FB6F4AAA-9A0C-4588-B92B-88130590610C}"/>
                  </a:ext>
                </a:extLst>
              </p:cNvPr>
              <p:cNvSpPr/>
              <p:nvPr/>
            </p:nvSpPr>
            <p:spPr bwMode="auto">
              <a:xfrm>
                <a:off x="1098086" y="2646549"/>
                <a:ext cx="1916434"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ea typeface="Segoe UI" pitchFamily="34" charset="0"/>
                    <a:cs typeface="Segoe UI" pitchFamily="34" charset="0"/>
                  </a:rPr>
                  <a:t>Agent</a:t>
                </a:r>
              </a:p>
            </p:txBody>
          </p:sp>
          <p:sp>
            <p:nvSpPr>
              <p:cNvPr id="18" name="Rectangle: Rounded Corners 14">
                <a:extLst>
                  <a:ext uri="{FF2B5EF4-FFF2-40B4-BE49-F238E27FC236}">
                    <a16:creationId xmlns:a16="http://schemas.microsoft.com/office/drawing/2014/main" id="{D34AE589-491D-46D0-8578-000179DB3341}"/>
                  </a:ext>
                </a:extLst>
              </p:cNvPr>
              <p:cNvSpPr/>
              <p:nvPr/>
            </p:nvSpPr>
            <p:spPr bwMode="auto">
              <a:xfrm>
                <a:off x="3197182" y="2646549"/>
                <a:ext cx="1916434"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ea typeface="Segoe UI" pitchFamily="34" charset="0"/>
                    <a:cs typeface="Segoe UI" pitchFamily="34" charset="0"/>
                  </a:rPr>
                  <a:t>Agent</a:t>
                </a:r>
              </a:p>
            </p:txBody>
          </p:sp>
          <p:sp>
            <p:nvSpPr>
              <p:cNvPr id="17" name="Rectangle: Rounded Corners 13">
                <a:extLst>
                  <a:ext uri="{FF2B5EF4-FFF2-40B4-BE49-F238E27FC236}">
                    <a16:creationId xmlns:a16="http://schemas.microsoft.com/office/drawing/2014/main" id="{885F4934-4954-46E8-8EC7-607AE401504B}"/>
                  </a:ext>
                </a:extLst>
              </p:cNvPr>
              <p:cNvSpPr/>
              <p:nvPr/>
            </p:nvSpPr>
            <p:spPr bwMode="auto">
              <a:xfrm>
                <a:off x="5296281" y="2646549"/>
                <a:ext cx="1916434"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latin typeface="+mj-lt"/>
                    <a:ea typeface="Segoe UI" pitchFamily="34" charset="0"/>
                    <a:cs typeface="Segoe UI" pitchFamily="34" charset="0"/>
                  </a:rPr>
                  <a:t>Agent</a:t>
                </a:r>
              </a:p>
            </p:txBody>
          </p:sp>
          <p:sp>
            <p:nvSpPr>
              <p:cNvPr id="19" name="Rectangle: Rounded Corners 15">
                <a:extLst>
                  <a:ext uri="{FF2B5EF4-FFF2-40B4-BE49-F238E27FC236}">
                    <a16:creationId xmlns:a16="http://schemas.microsoft.com/office/drawing/2014/main" id="{9D08FA1D-76B5-4783-94A3-D5F046799054}"/>
                  </a:ext>
                </a:extLst>
              </p:cNvPr>
              <p:cNvSpPr/>
              <p:nvPr/>
            </p:nvSpPr>
            <p:spPr bwMode="auto">
              <a:xfrm>
                <a:off x="7590636" y="2296505"/>
                <a:ext cx="3902854" cy="850029"/>
              </a:xfrm>
              <a:prstGeom prst="rect">
                <a:avLst/>
              </a:prstGeom>
              <a:solidFill>
                <a:schemeClr val="bg1">
                  <a:alpha val="90000"/>
                </a:schemeClr>
              </a:solid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latin typeface="+mj-lt"/>
                    <a:cs typeface="Segoe UI" pitchFamily="34" charset="0"/>
                  </a:rPr>
                  <a:t>Machine</a:t>
                </a:r>
              </a:p>
            </p:txBody>
          </p:sp>
          <p:sp>
            <p:nvSpPr>
              <p:cNvPr id="21" name="Rectangle: Rounded Corners 17">
                <a:extLst>
                  <a:ext uri="{FF2B5EF4-FFF2-40B4-BE49-F238E27FC236}">
                    <a16:creationId xmlns:a16="http://schemas.microsoft.com/office/drawing/2014/main" id="{8F43F766-5282-4123-938D-919A459ADF83}"/>
                  </a:ext>
                </a:extLst>
              </p:cNvPr>
              <p:cNvSpPr/>
              <p:nvPr/>
            </p:nvSpPr>
            <p:spPr bwMode="auto">
              <a:xfrm>
                <a:off x="7763222" y="2646549"/>
                <a:ext cx="1696289"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latin typeface="+mj-lt"/>
                    <a:ea typeface="Segoe UI" pitchFamily="34" charset="0"/>
                    <a:cs typeface="Segoe UI" pitchFamily="34" charset="0"/>
                  </a:rPr>
                  <a:t>Agent</a:t>
                </a:r>
              </a:p>
            </p:txBody>
          </p:sp>
          <p:sp>
            <p:nvSpPr>
              <p:cNvPr id="20" name="Rectangle: Rounded Corners 16">
                <a:extLst>
                  <a:ext uri="{FF2B5EF4-FFF2-40B4-BE49-F238E27FC236}">
                    <a16:creationId xmlns:a16="http://schemas.microsoft.com/office/drawing/2014/main" id="{E3CE686E-8DA9-4C30-898E-0566E719D705}"/>
                  </a:ext>
                </a:extLst>
              </p:cNvPr>
              <p:cNvSpPr/>
              <p:nvPr/>
            </p:nvSpPr>
            <p:spPr bwMode="auto">
              <a:xfrm>
                <a:off x="9644440" y="2646549"/>
                <a:ext cx="1696289" cy="44391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latin typeface="+mj-lt"/>
                    <a:ea typeface="Segoe UI" pitchFamily="34" charset="0"/>
                    <a:cs typeface="Segoe UI" pitchFamily="34" charset="0"/>
                  </a:rPr>
                  <a:t>Agent</a:t>
                </a:r>
              </a:p>
            </p:txBody>
          </p:sp>
        </p:grpSp>
        <p:sp>
          <p:nvSpPr>
            <p:cNvPr id="35" name="Rectangle: Rounded Corners 9">
              <a:extLst>
                <a:ext uri="{FF2B5EF4-FFF2-40B4-BE49-F238E27FC236}">
                  <a16:creationId xmlns:a16="http://schemas.microsoft.com/office/drawing/2014/main" id="{1287DE30-3FF1-4524-BD63-B24C5E906032}"/>
                </a:ext>
              </a:extLst>
            </p:cNvPr>
            <p:cNvSpPr/>
            <p:nvPr/>
          </p:nvSpPr>
          <p:spPr bwMode="auto">
            <a:xfrm>
              <a:off x="5590188" y="3898900"/>
              <a:ext cx="3692414" cy="2578100"/>
            </a:xfrm>
            <a:prstGeom prst="rect">
              <a:avLst/>
            </a:prstGeom>
            <a:noFill/>
            <a:ln w="158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400" dirty="0">
                  <a:solidFill>
                    <a:schemeClr val="tx1"/>
                  </a:solidFill>
                  <a:latin typeface="+mj-lt"/>
                  <a:ea typeface="Segoe UI" pitchFamily="34" charset="0"/>
                  <a:cs typeface="Segoe UI" pitchFamily="34" charset="0"/>
                </a:rPr>
                <a:t>Team Project Collection A</a:t>
              </a:r>
            </a:p>
          </p:txBody>
        </p:sp>
        <p:sp>
          <p:nvSpPr>
            <p:cNvPr id="32" name="Rectangle: Rounded Corners 9">
              <a:extLst>
                <a:ext uri="{FF2B5EF4-FFF2-40B4-BE49-F238E27FC236}">
                  <a16:creationId xmlns:a16="http://schemas.microsoft.com/office/drawing/2014/main" id="{1550CB39-E1A8-4E31-A5FF-35E2B166D51D}"/>
                </a:ext>
              </a:extLst>
            </p:cNvPr>
            <p:cNvSpPr/>
            <p:nvPr/>
          </p:nvSpPr>
          <p:spPr bwMode="auto">
            <a:xfrm>
              <a:off x="5667629"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mj-lt"/>
                  <a:ea typeface="Segoe UI" pitchFamily="34" charset="0"/>
                  <a:cs typeface="Segoe UI" pitchFamily="34" charset="0"/>
                </a:rPr>
                <a:t>Team Project A1 </a:t>
              </a:r>
            </a:p>
          </p:txBody>
        </p:sp>
        <p:sp>
          <p:nvSpPr>
            <p:cNvPr id="23" name="Rectangle: Rounded Corners 12">
              <a:extLst>
                <a:ext uri="{FF2B5EF4-FFF2-40B4-BE49-F238E27FC236}">
                  <a16:creationId xmlns:a16="http://schemas.microsoft.com/office/drawing/2014/main" id="{B6B11120-ADF1-44E6-ADF9-E49D846C8118}"/>
                </a:ext>
              </a:extLst>
            </p:cNvPr>
            <p:cNvSpPr/>
            <p:nvPr/>
          </p:nvSpPr>
          <p:spPr bwMode="auto">
            <a:xfrm rot="16200000">
              <a:off x="6227085" y="3641387"/>
              <a:ext cx="592321" cy="152478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Queue 1 </a:t>
              </a:r>
            </a:p>
          </p:txBody>
        </p:sp>
        <p:sp>
          <p:nvSpPr>
            <p:cNvPr id="26" name="Rectangle: Rounded Corners 12">
              <a:extLst>
                <a:ext uri="{FF2B5EF4-FFF2-40B4-BE49-F238E27FC236}">
                  <a16:creationId xmlns:a16="http://schemas.microsoft.com/office/drawing/2014/main" id="{6AF60B6D-486A-44AE-947F-0FC2767B4726}"/>
                </a:ext>
              </a:extLst>
            </p:cNvPr>
            <p:cNvSpPr/>
            <p:nvPr/>
          </p:nvSpPr>
          <p:spPr bwMode="auto">
            <a:xfrm>
              <a:off x="5760852" y="4806528"/>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1</a:t>
              </a:r>
            </a:p>
          </p:txBody>
        </p:sp>
        <p:sp>
          <p:nvSpPr>
            <p:cNvPr id="27" name="Rectangle: Rounded Corners 12">
              <a:extLst>
                <a:ext uri="{FF2B5EF4-FFF2-40B4-BE49-F238E27FC236}">
                  <a16:creationId xmlns:a16="http://schemas.microsoft.com/office/drawing/2014/main" id="{43D38123-514E-4DEF-9509-2D8E4165DBFC}"/>
                </a:ext>
              </a:extLst>
            </p:cNvPr>
            <p:cNvSpPr/>
            <p:nvPr/>
          </p:nvSpPr>
          <p:spPr bwMode="auto">
            <a:xfrm>
              <a:off x="5760852" y="5344062"/>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2 </a:t>
              </a:r>
            </a:p>
          </p:txBody>
        </p:sp>
        <p:cxnSp>
          <p:nvCxnSpPr>
            <p:cNvPr id="38" name="Straight Arrow Connector 37" descr="Arrow pointing from Queue 1 to Pool A">
              <a:extLst>
                <a:ext uri="{FF2B5EF4-FFF2-40B4-BE49-F238E27FC236}">
                  <a16:creationId xmlns:a16="http://schemas.microsoft.com/office/drawing/2014/main" id="{2D90504D-C6A9-4ECE-98FD-F156D9135A48}"/>
                </a:ext>
                <a:ext uri="{C183D7F6-B498-43B3-948B-1728B52AA6E4}">
                  <adec:decorative xmlns:adec="http://schemas.microsoft.com/office/drawing/2017/decorative" val="0"/>
                </a:ext>
              </a:extLst>
            </p:cNvPr>
            <p:cNvCxnSpPr>
              <a:cxnSpLocks/>
              <a:stCxn id="23" idx="3"/>
              <a:endCxn id="13" idx="2"/>
            </p:cNvCxnSpPr>
            <p:nvPr/>
          </p:nvCxnSpPr>
          <p:spPr>
            <a:xfrm flipV="1">
              <a:off x="6523246" y="3583885"/>
              <a:ext cx="0" cy="523735"/>
            </a:xfrm>
            <a:prstGeom prst="straightConnector1">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Rounded Corners 9">
              <a:extLst>
                <a:ext uri="{FF2B5EF4-FFF2-40B4-BE49-F238E27FC236}">
                  <a16:creationId xmlns:a16="http://schemas.microsoft.com/office/drawing/2014/main" id="{449B1EE2-F33E-4A30-AB92-0CF13F09CDA0}"/>
                </a:ext>
              </a:extLst>
            </p:cNvPr>
            <p:cNvSpPr/>
            <p:nvPr/>
          </p:nvSpPr>
          <p:spPr bwMode="auto">
            <a:xfrm>
              <a:off x="7496429"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mj-lt"/>
                  <a:ea typeface="Segoe UI" pitchFamily="34" charset="0"/>
                  <a:cs typeface="Segoe UI" pitchFamily="34" charset="0"/>
                </a:rPr>
                <a:t>Team Project A2</a:t>
              </a:r>
            </a:p>
          </p:txBody>
        </p:sp>
        <p:sp>
          <p:nvSpPr>
            <p:cNvPr id="24" name="Rectangle: Rounded Corners 12">
              <a:extLst>
                <a:ext uri="{FF2B5EF4-FFF2-40B4-BE49-F238E27FC236}">
                  <a16:creationId xmlns:a16="http://schemas.microsoft.com/office/drawing/2014/main" id="{3EF25412-731F-4441-AD5B-6BAC19B9AE64}"/>
                </a:ext>
              </a:extLst>
            </p:cNvPr>
            <p:cNvSpPr/>
            <p:nvPr/>
          </p:nvSpPr>
          <p:spPr bwMode="auto">
            <a:xfrm rot="16200000">
              <a:off x="8079137" y="3641387"/>
              <a:ext cx="592321" cy="152478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Queue 2 </a:t>
              </a:r>
            </a:p>
          </p:txBody>
        </p:sp>
        <p:sp>
          <p:nvSpPr>
            <p:cNvPr id="30" name="Rectangle: Rounded Corners 12">
              <a:extLst>
                <a:ext uri="{FF2B5EF4-FFF2-40B4-BE49-F238E27FC236}">
                  <a16:creationId xmlns:a16="http://schemas.microsoft.com/office/drawing/2014/main" id="{8D97A185-7FB2-4266-B175-10921B60BFFB}"/>
                </a:ext>
              </a:extLst>
            </p:cNvPr>
            <p:cNvSpPr/>
            <p:nvPr/>
          </p:nvSpPr>
          <p:spPr bwMode="auto">
            <a:xfrm>
              <a:off x="7612904" y="4806528"/>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3 </a:t>
              </a:r>
            </a:p>
          </p:txBody>
        </p:sp>
        <p:sp>
          <p:nvSpPr>
            <p:cNvPr id="31" name="Rectangle: Rounded Corners 12">
              <a:extLst>
                <a:ext uri="{FF2B5EF4-FFF2-40B4-BE49-F238E27FC236}">
                  <a16:creationId xmlns:a16="http://schemas.microsoft.com/office/drawing/2014/main" id="{A6E281B1-8DFA-4B80-B2C3-A50AE3E9788C}"/>
                </a:ext>
              </a:extLst>
            </p:cNvPr>
            <p:cNvSpPr/>
            <p:nvPr/>
          </p:nvSpPr>
          <p:spPr bwMode="auto">
            <a:xfrm>
              <a:off x="7612904" y="5344062"/>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4 </a:t>
              </a:r>
            </a:p>
          </p:txBody>
        </p:sp>
        <p:sp>
          <p:nvSpPr>
            <p:cNvPr id="36" name="Rectangle: Rounded Corners 9">
              <a:extLst>
                <a:ext uri="{FF2B5EF4-FFF2-40B4-BE49-F238E27FC236}">
                  <a16:creationId xmlns:a16="http://schemas.microsoft.com/office/drawing/2014/main" id="{3CD7B272-D8B0-47A5-BCFD-BEC6098959C7}"/>
                </a:ext>
              </a:extLst>
            </p:cNvPr>
            <p:cNvSpPr/>
            <p:nvPr/>
          </p:nvSpPr>
          <p:spPr bwMode="auto">
            <a:xfrm>
              <a:off x="9407684" y="3898900"/>
              <a:ext cx="2428207" cy="2578100"/>
            </a:xfrm>
            <a:prstGeom prst="rect">
              <a:avLst/>
            </a:prstGeom>
            <a:noFill/>
            <a:ln w="158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400" dirty="0">
                  <a:solidFill>
                    <a:schemeClr val="tx1"/>
                  </a:solidFill>
                  <a:latin typeface="+mj-lt"/>
                  <a:ea typeface="Segoe UI" pitchFamily="34" charset="0"/>
                  <a:cs typeface="Segoe UI" pitchFamily="34" charset="0"/>
                </a:rPr>
                <a:t>Team Project Collection B</a:t>
              </a:r>
            </a:p>
          </p:txBody>
        </p:sp>
        <p:sp>
          <p:nvSpPr>
            <p:cNvPr id="34" name="Rectangle: Rounded Corners 9">
              <a:extLst>
                <a:ext uri="{FF2B5EF4-FFF2-40B4-BE49-F238E27FC236}">
                  <a16:creationId xmlns:a16="http://schemas.microsoft.com/office/drawing/2014/main" id="{9A5FE65B-EF5C-4208-877C-104F35AC9BBA}"/>
                </a:ext>
              </a:extLst>
            </p:cNvPr>
            <p:cNvSpPr/>
            <p:nvPr/>
          </p:nvSpPr>
          <p:spPr bwMode="auto">
            <a:xfrm>
              <a:off x="9688042" y="3962400"/>
              <a:ext cx="1699593" cy="2193649"/>
            </a:xfrm>
            <a:prstGeom prst="rect">
              <a:avLst/>
            </a:prstGeom>
            <a:solidFill>
              <a:schemeClr val="bg1">
                <a:lumMod val="95000"/>
              </a:schemeClr>
            </a:solidFill>
            <a:ln w="15875">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mj-lt"/>
                  <a:ea typeface="Segoe UI" pitchFamily="34" charset="0"/>
                  <a:cs typeface="Segoe UI" pitchFamily="34" charset="0"/>
                </a:rPr>
                <a:t>Team Project B1</a:t>
              </a:r>
            </a:p>
          </p:txBody>
        </p:sp>
        <p:sp>
          <p:nvSpPr>
            <p:cNvPr id="25" name="Rectangle: Rounded Corners 12">
              <a:extLst>
                <a:ext uri="{FF2B5EF4-FFF2-40B4-BE49-F238E27FC236}">
                  <a16:creationId xmlns:a16="http://schemas.microsoft.com/office/drawing/2014/main" id="{D7683D35-1739-47B5-9635-949B1D5178F1}"/>
                </a:ext>
              </a:extLst>
            </p:cNvPr>
            <p:cNvSpPr/>
            <p:nvPr/>
          </p:nvSpPr>
          <p:spPr bwMode="auto">
            <a:xfrm rot="16200000">
              <a:off x="10241679" y="3641387"/>
              <a:ext cx="592319" cy="152478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89642" tIns="44821" rIns="89642" bIns="44821" numCol="1" spcCol="0" rtlCol="0" fromWordArt="0" anchor="b"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Queue 1 </a:t>
              </a:r>
            </a:p>
          </p:txBody>
        </p:sp>
        <p:sp>
          <p:nvSpPr>
            <p:cNvPr id="28" name="Rectangle: Rounded Corners 12">
              <a:extLst>
                <a:ext uri="{FF2B5EF4-FFF2-40B4-BE49-F238E27FC236}">
                  <a16:creationId xmlns:a16="http://schemas.microsoft.com/office/drawing/2014/main" id="{18BD7C92-E4BD-45B3-9728-FA23D714BAF8}"/>
                </a:ext>
              </a:extLst>
            </p:cNvPr>
            <p:cNvSpPr/>
            <p:nvPr/>
          </p:nvSpPr>
          <p:spPr bwMode="auto">
            <a:xfrm>
              <a:off x="9775445" y="4806528"/>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Job 1 </a:t>
              </a:r>
            </a:p>
          </p:txBody>
        </p:sp>
        <p:sp>
          <p:nvSpPr>
            <p:cNvPr id="29" name="Rectangle: Rounded Corners 12">
              <a:extLst>
                <a:ext uri="{FF2B5EF4-FFF2-40B4-BE49-F238E27FC236}">
                  <a16:creationId xmlns:a16="http://schemas.microsoft.com/office/drawing/2014/main" id="{5E78ED06-C829-422B-A747-A10FE11C50E3}"/>
                </a:ext>
              </a:extLst>
            </p:cNvPr>
            <p:cNvSpPr/>
            <p:nvPr/>
          </p:nvSpPr>
          <p:spPr bwMode="auto">
            <a:xfrm>
              <a:off x="9775445" y="5344062"/>
              <a:ext cx="1524787" cy="4563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a:solidFill>
                    <a:schemeClr val="tx1"/>
                  </a:solidFill>
                  <a:ea typeface="Segoe UI" pitchFamily="34" charset="0"/>
                  <a:cs typeface="Segoe UI" pitchFamily="34" charset="0"/>
                </a:rPr>
                <a:t>Job </a:t>
              </a:r>
              <a:r>
                <a:rPr lang="en-US" sz="1800" dirty="0">
                  <a:solidFill>
                    <a:schemeClr val="tx1"/>
                  </a:solidFill>
                  <a:ea typeface="Segoe UI" pitchFamily="34" charset="0"/>
                  <a:cs typeface="Segoe UI" pitchFamily="34" charset="0"/>
                </a:rPr>
                <a:t>2 </a:t>
              </a:r>
            </a:p>
          </p:txBody>
        </p:sp>
        <p:sp>
          <p:nvSpPr>
            <p:cNvPr id="64" name="Freeform: Shape 63" descr="Arrow pointing from Queue 2 to Pool B">
              <a:extLst>
                <a:ext uri="{FF2B5EF4-FFF2-40B4-BE49-F238E27FC236}">
                  <a16:creationId xmlns:a16="http://schemas.microsoft.com/office/drawing/2014/main" id="{AC70EC60-09E9-4CF7-B2FD-3466E779C91B}"/>
                </a:ext>
                <a:ext uri="{C183D7F6-B498-43B3-948B-1728B52AA6E4}">
                  <adec:decorative xmlns:adec="http://schemas.microsoft.com/office/drawing/2017/decorative" val="0"/>
                </a:ext>
              </a:extLst>
            </p:cNvPr>
            <p:cNvSpPr/>
            <p:nvPr/>
          </p:nvSpPr>
          <p:spPr bwMode="auto">
            <a:xfrm>
              <a:off x="8371488" y="3594100"/>
              <a:ext cx="1555750" cy="513519"/>
            </a:xfrm>
            <a:custGeom>
              <a:avLst/>
              <a:gdLst>
                <a:gd name="connsiteX0" fmla="*/ 0 w 1558925"/>
                <a:gd name="connsiteY0" fmla="*/ 428625 h 428625"/>
                <a:gd name="connsiteX1" fmla="*/ 0 w 1558925"/>
                <a:gd name="connsiteY1" fmla="*/ 161925 h 428625"/>
                <a:gd name="connsiteX2" fmla="*/ 1558925 w 1558925"/>
                <a:gd name="connsiteY2" fmla="*/ 161925 h 428625"/>
                <a:gd name="connsiteX3" fmla="*/ 1558925 w 1558925"/>
                <a:gd name="connsiteY3" fmla="*/ 0 h 428625"/>
              </a:gdLst>
              <a:ahLst/>
              <a:cxnLst>
                <a:cxn ang="0">
                  <a:pos x="connsiteX0" y="connsiteY0"/>
                </a:cxn>
                <a:cxn ang="0">
                  <a:pos x="connsiteX1" y="connsiteY1"/>
                </a:cxn>
                <a:cxn ang="0">
                  <a:pos x="connsiteX2" y="connsiteY2"/>
                </a:cxn>
                <a:cxn ang="0">
                  <a:pos x="connsiteX3" y="connsiteY3"/>
                </a:cxn>
              </a:cxnLst>
              <a:rect l="l" t="t" r="r" b="b"/>
              <a:pathLst>
                <a:path w="1558925" h="428625">
                  <a:moveTo>
                    <a:pt x="0" y="428625"/>
                  </a:moveTo>
                  <a:lnTo>
                    <a:pt x="0" y="161925"/>
                  </a:lnTo>
                  <a:lnTo>
                    <a:pt x="1558925" y="161925"/>
                  </a:lnTo>
                  <a:lnTo>
                    <a:pt x="1558925" y="0"/>
                  </a:lnTo>
                </a:path>
              </a:pathLst>
            </a:cu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65" name="Freeform: Shape 64" descr="Arrow pointing from Queue 2 to Pool B">
              <a:extLst>
                <a:ext uri="{FF2B5EF4-FFF2-40B4-BE49-F238E27FC236}">
                  <a16:creationId xmlns:a16="http://schemas.microsoft.com/office/drawing/2014/main" id="{41E80E1F-9B06-406D-A118-CC807B46ED8C}"/>
                </a:ext>
                <a:ext uri="{C183D7F6-B498-43B3-948B-1728B52AA6E4}">
                  <adec:decorative xmlns:adec="http://schemas.microsoft.com/office/drawing/2017/decorative" val="0"/>
                </a:ext>
              </a:extLst>
            </p:cNvPr>
            <p:cNvSpPr/>
            <p:nvPr/>
          </p:nvSpPr>
          <p:spPr bwMode="auto">
            <a:xfrm flipH="1">
              <a:off x="9927236" y="3594100"/>
              <a:ext cx="616229" cy="513519"/>
            </a:xfrm>
            <a:custGeom>
              <a:avLst/>
              <a:gdLst>
                <a:gd name="connsiteX0" fmla="*/ 0 w 1558925"/>
                <a:gd name="connsiteY0" fmla="*/ 428625 h 428625"/>
                <a:gd name="connsiteX1" fmla="*/ 0 w 1558925"/>
                <a:gd name="connsiteY1" fmla="*/ 161925 h 428625"/>
                <a:gd name="connsiteX2" fmla="*/ 1558925 w 1558925"/>
                <a:gd name="connsiteY2" fmla="*/ 161925 h 428625"/>
                <a:gd name="connsiteX3" fmla="*/ 1558925 w 1558925"/>
                <a:gd name="connsiteY3" fmla="*/ 0 h 428625"/>
              </a:gdLst>
              <a:ahLst/>
              <a:cxnLst>
                <a:cxn ang="0">
                  <a:pos x="connsiteX0" y="connsiteY0"/>
                </a:cxn>
                <a:cxn ang="0">
                  <a:pos x="connsiteX1" y="connsiteY1"/>
                </a:cxn>
                <a:cxn ang="0">
                  <a:pos x="connsiteX2" y="connsiteY2"/>
                </a:cxn>
                <a:cxn ang="0">
                  <a:pos x="connsiteX3" y="connsiteY3"/>
                </a:cxn>
              </a:cxnLst>
              <a:rect l="l" t="t" r="r" b="b"/>
              <a:pathLst>
                <a:path w="1558925" h="428625">
                  <a:moveTo>
                    <a:pt x="0" y="428625"/>
                  </a:moveTo>
                  <a:lnTo>
                    <a:pt x="0" y="161925"/>
                  </a:lnTo>
                  <a:lnTo>
                    <a:pt x="1558925" y="161925"/>
                  </a:lnTo>
                  <a:lnTo>
                    <a:pt x="1558925" y="0"/>
                  </a:lnTo>
                </a:path>
              </a:pathLst>
            </a:cu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grpSp>
    </p:spTree>
    <p:extLst>
      <p:ext uri="{BB962C8B-B14F-4D97-AF65-F5344CB8AC3E}">
        <p14:creationId xmlns:p14="http://schemas.microsoft.com/office/powerpoint/2010/main" val="6088607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Communicate with Azure Pipelines</a:t>
            </a:r>
          </a:p>
        </p:txBody>
      </p:sp>
      <p:sp>
        <p:nvSpPr>
          <p:cNvPr id="4" name="Text Placeholder 3">
            <a:extLst>
              <a:ext uri="{FF2B5EF4-FFF2-40B4-BE49-F238E27FC236}">
                <a16:creationId xmlns:a16="http://schemas.microsoft.com/office/drawing/2014/main" id="{B896F41C-3507-1370-07EC-418300E66661}"/>
              </a:ext>
            </a:extLst>
          </p:cNvPr>
          <p:cNvSpPr>
            <a:spLocks noGrp="1"/>
          </p:cNvSpPr>
          <p:nvPr>
            <p:ph type="body" sz="quarter" idx="15"/>
          </p:nvPr>
        </p:nvSpPr>
        <p:spPr>
          <a:xfrm>
            <a:off x="584202" y="1594157"/>
            <a:ext cx="3006365" cy="2800767"/>
          </a:xfrm>
        </p:spPr>
        <p:txBody>
          <a:bodyPr/>
          <a:lstStyle/>
          <a:p>
            <a:pPr marL="231775" indent="-231775">
              <a:spcBef>
                <a:spcPts val="0"/>
              </a:spcBef>
              <a:spcAft>
                <a:spcPts val="1200"/>
              </a:spcAft>
              <a:buFont typeface="Arial"/>
              <a:buChar char="•"/>
            </a:pPr>
            <a:r>
              <a:rPr lang="en-US" sz="1800" dirty="0">
                <a:cs typeface="Segoe UI Semilight"/>
              </a:rPr>
              <a:t>The agent determines</a:t>
            </a:r>
            <a:br>
              <a:rPr lang="en-US" sz="1800" dirty="0">
                <a:cs typeface="Segoe UI Semilight"/>
              </a:rPr>
            </a:br>
            <a:r>
              <a:rPr lang="en-US" sz="1800" dirty="0">
                <a:cs typeface="Segoe UI Semilight"/>
              </a:rPr>
              <a:t>which job it needs to run, report the logs, and job status.</a:t>
            </a:r>
          </a:p>
          <a:p>
            <a:pPr marL="231775" indent="-231775">
              <a:spcBef>
                <a:spcPts val="0"/>
              </a:spcBef>
              <a:spcAft>
                <a:spcPts val="1200"/>
              </a:spcAft>
              <a:buFont typeface="Arial"/>
              <a:buChar char="•"/>
            </a:pPr>
            <a:r>
              <a:rPr lang="en-US" sz="1800" dirty="0">
                <a:cs typeface="Segoe UI Semilight"/>
              </a:rPr>
              <a:t>Communication is always initiated by the agent.</a:t>
            </a:r>
          </a:p>
          <a:p>
            <a:pPr marL="231775" indent="-231775">
              <a:spcBef>
                <a:spcPts val="0"/>
              </a:spcBef>
              <a:spcAft>
                <a:spcPts val="1200"/>
              </a:spcAft>
              <a:buFont typeface="Arial"/>
              <a:buChar char="•"/>
            </a:pPr>
            <a:r>
              <a:rPr lang="en-US" sz="1800" dirty="0">
                <a:cs typeface="Segoe UI Semilight"/>
              </a:rPr>
              <a:t>All the messages from the agent to Azure Pipelines are over HTTPS.</a:t>
            </a:r>
          </a:p>
        </p:txBody>
      </p:sp>
      <p:sp>
        <p:nvSpPr>
          <p:cNvPr id="14" name="Rectangle 13">
            <a:extLst>
              <a:ext uri="{FF2B5EF4-FFF2-40B4-BE49-F238E27FC236}">
                <a16:creationId xmlns:a16="http://schemas.microsoft.com/office/drawing/2014/main" id="{5A00117B-1507-AD9E-1CDD-F74583622F65}"/>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6" name="Group 5" descr="Agent on an on-premises machine behind a firewall is using port 443 to access an Azure pipeline. An agent on a machine in a cloud is also accessing the Azure pipeline.">
            <a:extLst>
              <a:ext uri="{FF2B5EF4-FFF2-40B4-BE49-F238E27FC236}">
                <a16:creationId xmlns:a16="http://schemas.microsoft.com/office/drawing/2014/main" id="{4453D929-9E2B-4BAE-B5C8-CC43CEDD822D}"/>
              </a:ext>
            </a:extLst>
          </p:cNvPr>
          <p:cNvGrpSpPr/>
          <p:nvPr/>
        </p:nvGrpSpPr>
        <p:grpSpPr>
          <a:xfrm>
            <a:off x="4749603" y="1804455"/>
            <a:ext cx="6164656" cy="3984110"/>
            <a:chOff x="5284920" y="1550988"/>
            <a:chExt cx="6288269" cy="4064000"/>
          </a:xfrm>
        </p:grpSpPr>
        <p:sp>
          <p:nvSpPr>
            <p:cNvPr id="12" name="Rectangle 11">
              <a:extLst>
                <a:ext uri="{FF2B5EF4-FFF2-40B4-BE49-F238E27FC236}">
                  <a16:creationId xmlns:a16="http://schemas.microsoft.com/office/drawing/2014/main" id="{B6215065-C91A-4281-8F70-1A57CA57B05D}"/>
                </a:ext>
              </a:extLst>
            </p:cNvPr>
            <p:cNvSpPr/>
            <p:nvPr/>
          </p:nvSpPr>
          <p:spPr bwMode="auto">
            <a:xfrm>
              <a:off x="5300347" y="4637088"/>
              <a:ext cx="2627943" cy="977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800" dirty="0">
                  <a:solidFill>
                    <a:schemeClr val="tx1"/>
                  </a:solidFill>
                  <a:latin typeface="+mj-lt"/>
                  <a:ea typeface="Segoe UI" pitchFamily="34" charset="0"/>
                  <a:cs typeface="Segoe UI" pitchFamily="34" charset="0"/>
                </a:rPr>
                <a:t>Agent on an</a:t>
              </a:r>
              <a:br>
                <a:rPr lang="en-IN" sz="1800" dirty="0">
                  <a:solidFill>
                    <a:schemeClr val="tx1"/>
                  </a:solidFill>
                  <a:latin typeface="+mj-lt"/>
                  <a:ea typeface="Segoe UI" pitchFamily="34" charset="0"/>
                  <a:cs typeface="Segoe UI" pitchFamily="34" charset="0"/>
                </a:rPr>
              </a:br>
              <a:r>
                <a:rPr lang="en-IN" sz="1800" dirty="0">
                  <a:solidFill>
                    <a:schemeClr val="tx1"/>
                  </a:solidFill>
                  <a:latin typeface="+mj-lt"/>
                  <a:ea typeface="Segoe UI" pitchFamily="34" charset="0"/>
                  <a:cs typeface="Segoe UI" pitchFamily="34" charset="0"/>
                </a:rPr>
                <a:t>on-premises machine behind firewall</a:t>
              </a:r>
              <a:endParaRPr lang="en-US" sz="1800" dirty="0" err="1">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6765FD85-9DB6-46E2-886D-853B1502EE21}"/>
                </a:ext>
              </a:extLst>
            </p:cNvPr>
            <p:cNvSpPr/>
            <p:nvPr/>
          </p:nvSpPr>
          <p:spPr bwMode="auto">
            <a:xfrm>
              <a:off x="8945246" y="4637088"/>
              <a:ext cx="2627943" cy="977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800" dirty="0">
                  <a:solidFill>
                    <a:schemeClr val="tx1"/>
                  </a:solidFill>
                  <a:latin typeface="+mj-lt"/>
                  <a:ea typeface="Segoe UI" pitchFamily="34" charset="0"/>
                  <a:cs typeface="Segoe UI" pitchFamily="34" charset="0"/>
                </a:rPr>
                <a:t>Agent on a machine in cloud</a:t>
              </a:r>
              <a:endParaRPr lang="en-US" sz="1800" dirty="0" err="1">
                <a:solidFill>
                  <a:schemeClr val="tx1"/>
                </a:solidFill>
                <a:latin typeface="+mj-lt"/>
                <a:ea typeface="Segoe UI" pitchFamily="34" charset="0"/>
                <a:cs typeface="Segoe UI" pitchFamily="34" charset="0"/>
              </a:endParaRPr>
            </a:p>
          </p:txBody>
        </p:sp>
        <p:cxnSp>
          <p:nvCxnSpPr>
            <p:cNvPr id="21" name="Straight Arrow Connector 20" descr="An arrow pointing upwards">
              <a:extLst>
                <a:ext uri="{FF2B5EF4-FFF2-40B4-BE49-F238E27FC236}">
                  <a16:creationId xmlns:a16="http://schemas.microsoft.com/office/drawing/2014/main" id="{17B99D6F-61D8-4925-B90D-3669FD9F3773}"/>
                </a:ext>
                <a:ext uri="{C183D7F6-B498-43B3-948B-1728B52AA6E4}">
                  <adec:decorative xmlns:adec="http://schemas.microsoft.com/office/drawing/2017/decorative" val="0"/>
                </a:ext>
              </a:extLst>
            </p:cNvPr>
            <p:cNvCxnSpPr>
              <a:cxnSpLocks/>
            </p:cNvCxnSpPr>
            <p:nvPr/>
          </p:nvCxnSpPr>
          <p:spPr>
            <a:xfrm flipH="1">
              <a:off x="6324011" y="4118704"/>
              <a:ext cx="0" cy="439802"/>
            </a:xfrm>
            <a:prstGeom prst="straightConnector1">
              <a:avLst/>
            </a:prstGeom>
            <a:ln w="19050">
              <a:solidFill>
                <a:schemeClr val="bg1">
                  <a:lumMod val="50000"/>
                </a:schemeClr>
              </a:solidFill>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37B21C-8F8B-4B3D-AF52-BB71F1EE17FF}"/>
                </a:ext>
              </a:extLst>
            </p:cNvPr>
            <p:cNvSpPr txBox="1"/>
            <p:nvPr/>
          </p:nvSpPr>
          <p:spPr>
            <a:xfrm>
              <a:off x="5284920" y="4241656"/>
              <a:ext cx="916206" cy="254298"/>
            </a:xfrm>
            <a:prstGeom prst="rect">
              <a:avLst/>
            </a:prstGeom>
            <a:noFill/>
          </p:spPr>
          <p:txBody>
            <a:bodyPr wrap="none" lIns="0" tIns="0" rIns="0" bIns="0" rtlCol="0">
              <a:spAutoFit/>
            </a:bodyPr>
            <a:lstStyle/>
            <a:p>
              <a:pPr>
                <a:lnSpc>
                  <a:spcPct val="90000"/>
                </a:lnSpc>
                <a:spcAft>
                  <a:spcPts val="588"/>
                </a:spcAft>
              </a:pPr>
              <a:r>
                <a:rPr lang="en-IN" sz="1800" dirty="0">
                  <a:latin typeface="+mj-lt"/>
                </a:rPr>
                <a:t>Port 443</a:t>
              </a:r>
              <a:endParaRPr lang="en-US" sz="1800" dirty="0" err="1">
                <a:latin typeface="+mj-lt"/>
              </a:endParaRPr>
            </a:p>
          </p:txBody>
        </p:sp>
        <p:cxnSp>
          <p:nvCxnSpPr>
            <p:cNvPr id="7" name="Connector: Elbow 6">
              <a:extLst>
                <a:ext uri="{FF2B5EF4-FFF2-40B4-BE49-F238E27FC236}">
                  <a16:creationId xmlns:a16="http://schemas.microsoft.com/office/drawing/2014/main" id="{18CBCB07-D9C8-4BB7-960B-B36246329BB1}"/>
                </a:ext>
                <a:ext uri="{C183D7F6-B498-43B3-948B-1728B52AA6E4}">
                  <adec:decorative xmlns:adec="http://schemas.microsoft.com/office/drawing/2017/decorative" val="1"/>
                </a:ext>
              </a:extLst>
            </p:cNvPr>
            <p:cNvCxnSpPr>
              <a:cxnSpLocks/>
              <a:stCxn id="12" idx="0"/>
              <a:endCxn id="3" idx="2"/>
            </p:cNvCxnSpPr>
            <p:nvPr/>
          </p:nvCxnSpPr>
          <p:spPr>
            <a:xfrm rot="5400000" flipH="1" flipV="1">
              <a:off x="6471443" y="2671763"/>
              <a:ext cx="2108201" cy="1822450"/>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5" name="Picture 4" descr="An icon of a firewall">
              <a:extLst>
                <a:ext uri="{FF2B5EF4-FFF2-40B4-BE49-F238E27FC236}">
                  <a16:creationId xmlns:a16="http://schemas.microsoft.com/office/drawing/2014/main" id="{723E922A-7E84-45EF-9B51-6C1FA2EFF159}"/>
                </a:ext>
              </a:extLst>
            </p:cNvPr>
            <p:cNvPicPr>
              <a:picLocks noChangeAspect="1"/>
            </p:cNvPicPr>
            <p:nvPr/>
          </p:nvPicPr>
          <p:blipFill>
            <a:blip r:embed="rId2"/>
            <a:stretch>
              <a:fillRect/>
            </a:stretch>
          </p:blipFill>
          <p:spPr>
            <a:xfrm>
              <a:off x="6133620" y="3684588"/>
              <a:ext cx="960120" cy="339852"/>
            </a:xfrm>
            <a:prstGeom prst="rect">
              <a:avLst/>
            </a:prstGeom>
          </p:spPr>
        </p:pic>
        <p:cxnSp>
          <p:nvCxnSpPr>
            <p:cNvPr id="16" name="Connector: Elbow 15">
              <a:extLst>
                <a:ext uri="{FF2B5EF4-FFF2-40B4-BE49-F238E27FC236}">
                  <a16:creationId xmlns:a16="http://schemas.microsoft.com/office/drawing/2014/main" id="{4951FAC8-3AF3-4108-9696-1A46B9A7C1FD}"/>
                </a:ext>
                <a:ext uri="{C183D7F6-B498-43B3-948B-1728B52AA6E4}">
                  <adec:decorative xmlns:adec="http://schemas.microsoft.com/office/drawing/2017/decorative" val="1"/>
                </a:ext>
              </a:extLst>
            </p:cNvPr>
            <p:cNvCxnSpPr>
              <a:cxnSpLocks/>
              <a:stCxn id="13" idx="0"/>
              <a:endCxn id="3" idx="2"/>
            </p:cNvCxnSpPr>
            <p:nvPr/>
          </p:nvCxnSpPr>
          <p:spPr>
            <a:xfrm rot="16200000" flipV="1">
              <a:off x="8293893" y="2671763"/>
              <a:ext cx="2108201" cy="1822448"/>
            </a:xfrm>
            <a:prstGeom prst="bentConnector3">
              <a:avLst>
                <a:gd name="adj1" fmla="val 50000"/>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D9CC6FF-31B5-47B2-952D-C49BC4D1F123}"/>
                </a:ext>
              </a:extLst>
            </p:cNvPr>
            <p:cNvSpPr/>
            <p:nvPr/>
          </p:nvSpPr>
          <p:spPr bwMode="auto">
            <a:xfrm>
              <a:off x="7177086" y="1550988"/>
              <a:ext cx="2519364" cy="977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1800" dirty="0">
                  <a:solidFill>
                    <a:schemeClr val="tx1"/>
                  </a:solidFill>
                  <a:latin typeface="+mj-lt"/>
                  <a:ea typeface="Segoe UI" pitchFamily="34" charset="0"/>
                  <a:cs typeface="Segoe UI" pitchFamily="34" charset="0"/>
                </a:rPr>
                <a:t>Azure Pipelines</a:t>
              </a:r>
              <a:endParaRPr lang="en-US" sz="1800" dirty="0"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3947436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82C3-4261-4FB5-BA49-C11297E7E342}"/>
              </a:ext>
            </a:extLst>
          </p:cNvPr>
          <p:cNvSpPr>
            <a:spLocks noGrp="1"/>
          </p:cNvSpPr>
          <p:nvPr>
            <p:ph type="title"/>
          </p:nvPr>
        </p:nvSpPr>
        <p:spPr/>
        <p:txBody>
          <a:bodyPr/>
          <a:lstStyle/>
          <a:p>
            <a:r>
              <a:rPr lang="en-US" dirty="0"/>
              <a:t>Communicate to deploy to target servers</a:t>
            </a:r>
          </a:p>
        </p:txBody>
      </p:sp>
      <p:sp>
        <p:nvSpPr>
          <p:cNvPr id="4" name="Text Placeholder 3">
            <a:extLst>
              <a:ext uri="{FF2B5EF4-FFF2-40B4-BE49-F238E27FC236}">
                <a16:creationId xmlns:a16="http://schemas.microsoft.com/office/drawing/2014/main" id="{C3C40553-3E8C-2BAA-F43F-AE1210E689F0}"/>
              </a:ext>
            </a:extLst>
          </p:cNvPr>
          <p:cNvSpPr>
            <a:spLocks noGrp="1"/>
          </p:cNvSpPr>
          <p:nvPr>
            <p:ph type="body" sz="quarter" idx="15"/>
          </p:nvPr>
        </p:nvSpPr>
        <p:spPr>
          <a:xfrm>
            <a:off x="584202" y="1594157"/>
            <a:ext cx="3325638" cy="2523768"/>
          </a:xfrm>
        </p:spPr>
        <p:txBody>
          <a:bodyPr>
            <a:spAutoFit/>
          </a:bodyPr>
          <a:lstStyle/>
          <a:p>
            <a:pPr marL="231775" indent="-231775">
              <a:spcBef>
                <a:spcPts val="0"/>
              </a:spcBef>
              <a:spcAft>
                <a:spcPts val="1200"/>
              </a:spcAft>
              <a:buFont typeface="Arial"/>
              <a:buChar char="•"/>
            </a:pPr>
            <a:r>
              <a:rPr lang="en-US" sz="1800" dirty="0">
                <a:cs typeface="Segoe UI Semilight"/>
              </a:rPr>
              <a:t>Agent must have “line of sight” connectivity to servers.</a:t>
            </a:r>
          </a:p>
          <a:p>
            <a:pPr marL="231775" indent="-231775">
              <a:spcBef>
                <a:spcPts val="0"/>
              </a:spcBef>
              <a:spcAft>
                <a:spcPts val="1200"/>
              </a:spcAft>
              <a:buFont typeface="Arial"/>
              <a:buChar char="•"/>
            </a:pPr>
            <a:r>
              <a:rPr lang="en-US" sz="1800" dirty="0">
                <a:cs typeface="Segoe UI Semilight"/>
              </a:rPr>
              <a:t>Microsoft-hosted agent pools, by default, have connectivity to Azure websites and servers running in Azure.</a:t>
            </a:r>
          </a:p>
          <a:p>
            <a:pPr marL="231775" indent="-231775">
              <a:spcBef>
                <a:spcPts val="0"/>
              </a:spcBef>
              <a:spcAft>
                <a:spcPts val="1200"/>
              </a:spcAft>
              <a:buFont typeface="Arial"/>
              <a:buChar char="•"/>
            </a:pPr>
            <a:r>
              <a:rPr lang="en-US" sz="1800" dirty="0">
                <a:cs typeface="Segoe UI Semilight"/>
              </a:rPr>
              <a:t>You may need to manually configure connectivity.</a:t>
            </a:r>
          </a:p>
        </p:txBody>
      </p:sp>
      <p:sp>
        <p:nvSpPr>
          <p:cNvPr id="13" name="Rectangle 12">
            <a:extLst>
              <a:ext uri="{FF2B5EF4-FFF2-40B4-BE49-F238E27FC236}">
                <a16:creationId xmlns:a16="http://schemas.microsoft.com/office/drawing/2014/main" id="{26483E9B-5131-42F8-CC4D-54BD7D242F3E}"/>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3" name="Group 2" descr="On-premises agents and Target on-premises stages are behind the firewall. Microsoft-hosted agents do not have line of sight behind the firewall">
            <a:extLst>
              <a:ext uri="{FF2B5EF4-FFF2-40B4-BE49-F238E27FC236}">
                <a16:creationId xmlns:a16="http://schemas.microsoft.com/office/drawing/2014/main" id="{8248CD4C-8537-4A29-AA2F-1AE0616E6985}"/>
              </a:ext>
            </a:extLst>
          </p:cNvPr>
          <p:cNvGrpSpPr>
            <a:grpSpLocks/>
          </p:cNvGrpSpPr>
          <p:nvPr/>
        </p:nvGrpSpPr>
        <p:grpSpPr>
          <a:xfrm>
            <a:off x="4462603" y="1721667"/>
            <a:ext cx="6651855" cy="4236254"/>
            <a:chOff x="5020489" y="1532498"/>
            <a:chExt cx="6785239" cy="4321201"/>
          </a:xfrm>
        </p:grpSpPr>
        <p:sp>
          <p:nvSpPr>
            <p:cNvPr id="11" name="Rectangle 10">
              <a:extLst>
                <a:ext uri="{FF2B5EF4-FFF2-40B4-BE49-F238E27FC236}">
                  <a16:creationId xmlns:a16="http://schemas.microsoft.com/office/drawing/2014/main" id="{B726B9D5-48F6-493C-8DEB-599E1F6DCEEF}"/>
                </a:ext>
              </a:extLst>
            </p:cNvPr>
            <p:cNvSpPr>
              <a:spLocks/>
            </p:cNvSpPr>
            <p:nvPr/>
          </p:nvSpPr>
          <p:spPr bwMode="auto">
            <a:xfrm>
              <a:off x="5020489" y="1532498"/>
              <a:ext cx="2629994" cy="374886"/>
            </a:xfrm>
            <a:prstGeom prst="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spAutoFit/>
            </a:bodyPr>
            <a:lstStyle/>
            <a:p>
              <a:pPr algn="ctr" defTabSz="914102" fontAlgn="base">
                <a:spcAft>
                  <a:spcPct val="0"/>
                </a:spcAft>
              </a:pPr>
              <a:r>
                <a:rPr lang="en-US" sz="1800" dirty="0">
                  <a:solidFill>
                    <a:schemeClr val="tx1"/>
                  </a:solidFill>
                  <a:latin typeface="+mj-lt"/>
                  <a:ea typeface="Segoe UI" pitchFamily="34" charset="0"/>
                  <a:cs typeface="Segoe UI" pitchFamily="34" charset="0"/>
                </a:rPr>
                <a:t>Azure Pipelines service</a:t>
              </a:r>
            </a:p>
          </p:txBody>
        </p:sp>
        <p:sp>
          <p:nvSpPr>
            <p:cNvPr id="5" name="Rectangle 4">
              <a:extLst>
                <a:ext uri="{FF2B5EF4-FFF2-40B4-BE49-F238E27FC236}">
                  <a16:creationId xmlns:a16="http://schemas.microsoft.com/office/drawing/2014/main" id="{EEC131BB-EACD-401F-B768-603E8477B364}"/>
                </a:ext>
              </a:extLst>
            </p:cNvPr>
            <p:cNvSpPr>
              <a:spLocks/>
            </p:cNvSpPr>
            <p:nvPr/>
          </p:nvSpPr>
          <p:spPr bwMode="auto">
            <a:xfrm>
              <a:off x="5020489" y="1907384"/>
              <a:ext cx="2629994" cy="98125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cs typeface="Segoe UI" pitchFamily="34" charset="0"/>
                </a:rPr>
                <a:t>Agent pools</a:t>
              </a:r>
            </a:p>
          </p:txBody>
        </p:sp>
        <p:sp>
          <p:nvSpPr>
            <p:cNvPr id="6" name="Rectangle 5">
              <a:extLst>
                <a:ext uri="{FF2B5EF4-FFF2-40B4-BE49-F238E27FC236}">
                  <a16:creationId xmlns:a16="http://schemas.microsoft.com/office/drawing/2014/main" id="{E002D07B-03C6-40F7-A0FB-B36AD9ABE936}"/>
                </a:ext>
              </a:extLst>
            </p:cNvPr>
            <p:cNvSpPr/>
            <p:nvPr/>
          </p:nvSpPr>
          <p:spPr bwMode="auto">
            <a:xfrm>
              <a:off x="5383734" y="2379177"/>
              <a:ext cx="77320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Aft>
                  <a:spcPct val="0"/>
                </a:spcAft>
              </a:pPr>
              <a:r>
                <a:rPr lang="en-US" sz="1400" dirty="0">
                  <a:solidFill>
                    <a:schemeClr val="tx1"/>
                  </a:solidFill>
                  <a:ea typeface="Segoe UI" pitchFamily="34" charset="0"/>
                  <a:cs typeface="Segoe UI" pitchFamily="34" charset="0"/>
                </a:rPr>
                <a:t>Default</a:t>
              </a:r>
            </a:p>
          </p:txBody>
        </p:sp>
        <p:sp>
          <p:nvSpPr>
            <p:cNvPr id="12" name="Rectangle 11">
              <a:extLst>
                <a:ext uri="{FF2B5EF4-FFF2-40B4-BE49-F238E27FC236}">
                  <a16:creationId xmlns:a16="http://schemas.microsoft.com/office/drawing/2014/main" id="{2E0D0DA8-EF28-4A37-984F-1EFE8A9BED9C}"/>
                </a:ext>
              </a:extLst>
            </p:cNvPr>
            <p:cNvSpPr/>
            <p:nvPr/>
          </p:nvSpPr>
          <p:spPr bwMode="auto">
            <a:xfrm>
              <a:off x="6514034" y="2379177"/>
              <a:ext cx="77320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Aft>
                  <a:spcPct val="0"/>
                </a:spcAft>
              </a:pPr>
              <a:r>
                <a:rPr lang="en-US" sz="1400" dirty="0">
                  <a:solidFill>
                    <a:schemeClr val="tx1"/>
                  </a:solidFill>
                  <a:ea typeface="Segoe UI" pitchFamily="34" charset="0"/>
                  <a:cs typeface="Segoe UI" pitchFamily="34" charset="0"/>
                </a:rPr>
                <a:t>Hosted</a:t>
              </a:r>
            </a:p>
          </p:txBody>
        </p:sp>
        <p:sp>
          <p:nvSpPr>
            <p:cNvPr id="14" name="Rectangle 13">
              <a:extLst>
                <a:ext uri="{FF2B5EF4-FFF2-40B4-BE49-F238E27FC236}">
                  <a16:creationId xmlns:a16="http://schemas.microsoft.com/office/drawing/2014/main" id="{911256F0-F044-492E-B6BC-7201638C6383}"/>
                </a:ext>
              </a:extLst>
            </p:cNvPr>
            <p:cNvSpPr/>
            <p:nvPr/>
          </p:nvSpPr>
          <p:spPr bwMode="auto">
            <a:xfrm>
              <a:off x="8519886" y="1930399"/>
              <a:ext cx="3285842" cy="981249"/>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ea typeface="Segoe UI" pitchFamily="34" charset="0"/>
                  <a:cs typeface="Segoe UI" pitchFamily="34" charset="0"/>
                </a:rPr>
                <a:t>Microsoft-hosted agents</a:t>
              </a:r>
            </a:p>
          </p:txBody>
        </p:sp>
        <p:sp>
          <p:nvSpPr>
            <p:cNvPr id="15" name="Rectangle 14">
              <a:extLst>
                <a:ext uri="{FF2B5EF4-FFF2-40B4-BE49-F238E27FC236}">
                  <a16:creationId xmlns:a16="http://schemas.microsoft.com/office/drawing/2014/main" id="{F4E17A86-75D0-4645-8573-9493751D8C00}"/>
                </a:ext>
              </a:extLst>
            </p:cNvPr>
            <p:cNvSpPr/>
            <p:nvPr/>
          </p:nvSpPr>
          <p:spPr bwMode="auto">
            <a:xfrm>
              <a:off x="8731769"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1</a:t>
              </a:r>
            </a:p>
          </p:txBody>
        </p:sp>
        <p:sp>
          <p:nvSpPr>
            <p:cNvPr id="16" name="Rectangle 15">
              <a:extLst>
                <a:ext uri="{FF2B5EF4-FFF2-40B4-BE49-F238E27FC236}">
                  <a16:creationId xmlns:a16="http://schemas.microsoft.com/office/drawing/2014/main" id="{DB82BB24-6018-4E79-9C72-9A464DAB9687}"/>
                </a:ext>
              </a:extLst>
            </p:cNvPr>
            <p:cNvSpPr/>
            <p:nvPr/>
          </p:nvSpPr>
          <p:spPr bwMode="auto">
            <a:xfrm>
              <a:off x="9506166"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2</a:t>
              </a:r>
            </a:p>
          </p:txBody>
        </p:sp>
        <p:sp>
          <p:nvSpPr>
            <p:cNvPr id="17" name="Rectangle 16">
              <a:extLst>
                <a:ext uri="{FF2B5EF4-FFF2-40B4-BE49-F238E27FC236}">
                  <a16:creationId xmlns:a16="http://schemas.microsoft.com/office/drawing/2014/main" id="{EF94C5DB-D5F1-4138-9327-1CE554B0553E}"/>
                </a:ext>
              </a:extLst>
            </p:cNvPr>
            <p:cNvSpPr/>
            <p:nvPr/>
          </p:nvSpPr>
          <p:spPr bwMode="auto">
            <a:xfrm>
              <a:off x="10280563"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3</a:t>
              </a:r>
            </a:p>
          </p:txBody>
        </p:sp>
        <p:sp>
          <p:nvSpPr>
            <p:cNvPr id="18" name="Rectangle 17">
              <a:extLst>
                <a:ext uri="{FF2B5EF4-FFF2-40B4-BE49-F238E27FC236}">
                  <a16:creationId xmlns:a16="http://schemas.microsoft.com/office/drawing/2014/main" id="{0CA9B2AF-BF3E-4B23-BFB6-19DB045DCB2B}"/>
                </a:ext>
              </a:extLst>
            </p:cNvPr>
            <p:cNvSpPr/>
            <p:nvPr/>
          </p:nvSpPr>
          <p:spPr bwMode="auto">
            <a:xfrm>
              <a:off x="11054960" y="2379177"/>
              <a:ext cx="53888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4</a:t>
              </a:r>
            </a:p>
          </p:txBody>
        </p:sp>
        <p:cxnSp>
          <p:nvCxnSpPr>
            <p:cNvPr id="47" name="Straight Arrow Connector 46">
              <a:extLst>
                <a:ext uri="{FF2B5EF4-FFF2-40B4-BE49-F238E27FC236}">
                  <a16:creationId xmlns:a16="http://schemas.microsoft.com/office/drawing/2014/main" id="{2C1B19AC-A2F6-4390-B33D-F1DFF1409465}"/>
                </a:ext>
                <a:ext uri="{C183D7F6-B498-43B3-948B-1728B52AA6E4}">
                  <adec:decorative xmlns:adec="http://schemas.microsoft.com/office/drawing/2017/decorative" val="1"/>
                </a:ext>
              </a:extLst>
            </p:cNvPr>
            <p:cNvCxnSpPr>
              <a:cxnSpLocks/>
            </p:cNvCxnSpPr>
            <p:nvPr/>
          </p:nvCxnSpPr>
          <p:spPr>
            <a:xfrm flipH="1">
              <a:off x="7629349" y="2358570"/>
              <a:ext cx="823131"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F3C549C-C506-4E5F-A782-3D7AFB667AE1}"/>
                </a:ext>
              </a:extLst>
            </p:cNvPr>
            <p:cNvSpPr/>
            <p:nvPr/>
          </p:nvSpPr>
          <p:spPr bwMode="auto">
            <a:xfrm>
              <a:off x="7488986" y="3301026"/>
              <a:ext cx="1936785"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2">
                      <a:lumMod val="75000"/>
                    </a:schemeClr>
                  </a:solidFill>
                  <a:latin typeface="+mj-lt"/>
                  <a:ea typeface="Segoe UI" pitchFamily="34" charset="0"/>
                  <a:cs typeface="Segoe UI" pitchFamily="34" charset="0"/>
                </a:rPr>
                <a:t>Network firewall</a:t>
              </a:r>
            </a:p>
          </p:txBody>
        </p:sp>
        <p:cxnSp>
          <p:nvCxnSpPr>
            <p:cNvPr id="22" name="Straight Connector 21">
              <a:extLst>
                <a:ext uri="{FF2B5EF4-FFF2-40B4-BE49-F238E27FC236}">
                  <a16:creationId xmlns:a16="http://schemas.microsoft.com/office/drawing/2014/main" id="{34B840B4-5D2B-4F15-8D4A-D0AB63EF14F8}"/>
                </a:ext>
                <a:ext uri="{C183D7F6-B498-43B3-948B-1728B52AA6E4}">
                  <adec:decorative xmlns:adec="http://schemas.microsoft.com/office/drawing/2017/decorative" val="1"/>
                </a:ext>
              </a:extLst>
            </p:cNvPr>
            <p:cNvCxnSpPr>
              <a:cxnSpLocks/>
            </p:cNvCxnSpPr>
            <p:nvPr/>
          </p:nvCxnSpPr>
          <p:spPr>
            <a:xfrm>
              <a:off x="5109029" y="3584348"/>
              <a:ext cx="6696699" cy="0"/>
            </a:xfrm>
            <a:prstGeom prst="line">
              <a:avLst/>
            </a:prstGeom>
            <a:ln w="19050">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B032E06-2A7F-4A54-AD62-B8415CA0025C}"/>
                </a:ext>
                <a:ext uri="{C183D7F6-B498-43B3-948B-1728B52AA6E4}">
                  <adec:decorative xmlns:adec="http://schemas.microsoft.com/office/drawing/2017/decorative" val="1"/>
                </a:ext>
              </a:extLst>
            </p:cNvPr>
            <p:cNvCxnSpPr>
              <a:cxnSpLocks/>
            </p:cNvCxnSpPr>
            <p:nvPr/>
          </p:nvCxnSpPr>
          <p:spPr>
            <a:xfrm>
              <a:off x="10162807" y="2873829"/>
              <a:ext cx="0" cy="667657"/>
            </a:xfrm>
            <a:prstGeom prst="straightConnector1">
              <a:avLst/>
            </a:prstGeom>
            <a:ln w="19050">
              <a:solidFill>
                <a:srgbClr val="F4364C"/>
              </a:solidFill>
              <a:prstDash val="dash"/>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A8C604C-75B3-451F-B0DB-0C9A7EC8C404}"/>
                </a:ext>
              </a:extLst>
            </p:cNvPr>
            <p:cNvSpPr txBox="1"/>
            <p:nvPr/>
          </p:nvSpPr>
          <p:spPr>
            <a:xfrm>
              <a:off x="10320059" y="3339126"/>
              <a:ext cx="1348066" cy="217534"/>
            </a:xfrm>
            <a:prstGeom prst="rect">
              <a:avLst/>
            </a:prstGeom>
            <a:noFill/>
          </p:spPr>
          <p:txBody>
            <a:bodyPr wrap="square" lIns="0" tIns="0" rIns="0" bIns="0" rtlCol="0">
              <a:noAutofit/>
            </a:bodyPr>
            <a:lstStyle/>
            <a:p>
              <a:pPr>
                <a:spcAft>
                  <a:spcPts val="588"/>
                </a:spcAft>
              </a:pPr>
              <a:r>
                <a:rPr lang="en-US" sz="1400" dirty="0">
                  <a:solidFill>
                    <a:srgbClr val="F4364C"/>
                  </a:solidFill>
                </a:rPr>
                <a:t>No Line of Sight</a:t>
              </a:r>
            </a:p>
          </p:txBody>
        </p:sp>
        <p:sp>
          <p:nvSpPr>
            <p:cNvPr id="54" name="Rectangle 53">
              <a:extLst>
                <a:ext uri="{FF2B5EF4-FFF2-40B4-BE49-F238E27FC236}">
                  <a16:creationId xmlns:a16="http://schemas.microsoft.com/office/drawing/2014/main" id="{CE2E33F8-950E-4411-BDC1-CB474D1ACE30}"/>
                </a:ext>
              </a:extLst>
            </p:cNvPr>
            <p:cNvSpPr/>
            <p:nvPr/>
          </p:nvSpPr>
          <p:spPr bwMode="auto">
            <a:xfrm>
              <a:off x="10010601" y="3391217"/>
              <a:ext cx="304800" cy="3453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102" fontAlgn="base">
                <a:spcAft>
                  <a:spcPct val="0"/>
                </a:spcAft>
              </a:pPr>
              <a:r>
                <a:rPr lang="en-US" sz="2200" dirty="0">
                  <a:solidFill>
                    <a:srgbClr val="F4364C"/>
                  </a:solidFill>
                  <a:latin typeface="+mj-lt"/>
                  <a:ea typeface="Segoe UI" pitchFamily="34" charset="0"/>
                  <a:cs typeface="Segoe UI" pitchFamily="34" charset="0"/>
                </a:rPr>
                <a:t>X</a:t>
              </a:r>
            </a:p>
          </p:txBody>
        </p:sp>
        <p:sp>
          <p:nvSpPr>
            <p:cNvPr id="25" name="Rectangle 24">
              <a:extLst>
                <a:ext uri="{FF2B5EF4-FFF2-40B4-BE49-F238E27FC236}">
                  <a16:creationId xmlns:a16="http://schemas.microsoft.com/office/drawing/2014/main" id="{AB72432C-D844-46A1-8185-EC8EEA376C30}"/>
                </a:ext>
              </a:extLst>
            </p:cNvPr>
            <p:cNvSpPr/>
            <p:nvPr/>
          </p:nvSpPr>
          <p:spPr bwMode="auto">
            <a:xfrm>
              <a:off x="5109029" y="4183039"/>
              <a:ext cx="2452914" cy="1046901"/>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cs typeface="Segoe UI" pitchFamily="34" charset="0"/>
                </a:rPr>
                <a:t>Self-hosted agents</a:t>
              </a:r>
            </a:p>
          </p:txBody>
        </p:sp>
        <p:sp>
          <p:nvSpPr>
            <p:cNvPr id="32" name="Rectangle 31">
              <a:extLst>
                <a:ext uri="{FF2B5EF4-FFF2-40B4-BE49-F238E27FC236}">
                  <a16:creationId xmlns:a16="http://schemas.microsoft.com/office/drawing/2014/main" id="{AD903FB9-388F-4961-8112-7B89D545DA4C}"/>
                </a:ext>
              </a:extLst>
            </p:cNvPr>
            <p:cNvSpPr/>
            <p:nvPr/>
          </p:nvSpPr>
          <p:spPr bwMode="auto">
            <a:xfrm>
              <a:off x="5226674"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1</a:t>
              </a:r>
            </a:p>
          </p:txBody>
        </p:sp>
        <p:sp>
          <p:nvSpPr>
            <p:cNvPr id="33" name="Rectangle 32">
              <a:extLst>
                <a:ext uri="{FF2B5EF4-FFF2-40B4-BE49-F238E27FC236}">
                  <a16:creationId xmlns:a16="http://schemas.microsoft.com/office/drawing/2014/main" id="{792C8415-E2E3-4E54-B5BD-56E453832B27}"/>
                </a:ext>
              </a:extLst>
            </p:cNvPr>
            <p:cNvSpPr/>
            <p:nvPr/>
          </p:nvSpPr>
          <p:spPr bwMode="auto">
            <a:xfrm>
              <a:off x="5826700"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2</a:t>
              </a:r>
            </a:p>
          </p:txBody>
        </p:sp>
        <p:sp>
          <p:nvSpPr>
            <p:cNvPr id="34" name="Rectangle 33">
              <a:extLst>
                <a:ext uri="{FF2B5EF4-FFF2-40B4-BE49-F238E27FC236}">
                  <a16:creationId xmlns:a16="http://schemas.microsoft.com/office/drawing/2014/main" id="{6F460665-3E3D-487B-A575-8A965F95298C}"/>
                </a:ext>
              </a:extLst>
            </p:cNvPr>
            <p:cNvSpPr/>
            <p:nvPr/>
          </p:nvSpPr>
          <p:spPr bwMode="auto">
            <a:xfrm>
              <a:off x="6426727"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3</a:t>
              </a:r>
            </a:p>
          </p:txBody>
        </p:sp>
        <p:sp>
          <p:nvSpPr>
            <p:cNvPr id="35" name="Rectangle 34">
              <a:extLst>
                <a:ext uri="{FF2B5EF4-FFF2-40B4-BE49-F238E27FC236}">
                  <a16:creationId xmlns:a16="http://schemas.microsoft.com/office/drawing/2014/main" id="{AE00D017-8033-4E31-9718-7B52DB04B088}"/>
                </a:ext>
              </a:extLst>
            </p:cNvPr>
            <p:cNvSpPr/>
            <p:nvPr/>
          </p:nvSpPr>
          <p:spPr bwMode="auto">
            <a:xfrm>
              <a:off x="7026753" y="4718044"/>
              <a:ext cx="417545" cy="391180"/>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4</a:t>
              </a:r>
            </a:p>
          </p:txBody>
        </p:sp>
        <p:cxnSp>
          <p:nvCxnSpPr>
            <p:cNvPr id="43" name="Straight Arrow Connector 42">
              <a:extLst>
                <a:ext uri="{FF2B5EF4-FFF2-40B4-BE49-F238E27FC236}">
                  <a16:creationId xmlns:a16="http://schemas.microsoft.com/office/drawing/2014/main" id="{6FB765C4-BEDD-42A9-A3B0-7DC210838EBE}"/>
                </a:ext>
                <a:ext uri="{C183D7F6-B498-43B3-948B-1728B52AA6E4}">
                  <adec:decorative xmlns:adec="http://schemas.microsoft.com/office/drawing/2017/decorative" val="1"/>
                </a:ext>
              </a:extLst>
            </p:cNvPr>
            <p:cNvCxnSpPr>
              <a:cxnSpLocks/>
            </p:cNvCxnSpPr>
            <p:nvPr/>
          </p:nvCxnSpPr>
          <p:spPr>
            <a:xfrm flipV="1">
              <a:off x="5770336" y="2770356"/>
              <a:ext cx="0" cy="1412683"/>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E0AEDA-DBC0-479A-B814-CAC32590B461}"/>
                </a:ext>
              </a:extLst>
            </p:cNvPr>
            <p:cNvSpPr/>
            <p:nvPr/>
          </p:nvSpPr>
          <p:spPr bwMode="auto">
            <a:xfrm>
              <a:off x="7823200" y="4183041"/>
              <a:ext cx="3982528" cy="1046900"/>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t" anchorCtr="0" forceAA="0" compatLnSpc="1">
              <a:prstTxWarp prst="textNoShape">
                <a:avLst/>
              </a:prstTxWarp>
              <a:noAutofit/>
            </a:bodyPr>
            <a:lstStyle/>
            <a:p>
              <a:pPr algn="ctr" defTabSz="914102" fontAlgn="base">
                <a:spcAft>
                  <a:spcPct val="0"/>
                </a:spcAft>
              </a:pPr>
              <a:r>
                <a:rPr lang="en-US" sz="1800" dirty="0">
                  <a:solidFill>
                    <a:schemeClr val="tx1"/>
                  </a:solidFill>
                  <a:latin typeface="+mj-lt"/>
                  <a:cs typeface="Segoe UI" pitchFamily="34" charset="0"/>
                </a:rPr>
                <a:t>Target on-premises stages</a:t>
              </a:r>
            </a:p>
          </p:txBody>
        </p:sp>
        <p:sp>
          <p:nvSpPr>
            <p:cNvPr id="27" name="Rectangle 26">
              <a:extLst>
                <a:ext uri="{FF2B5EF4-FFF2-40B4-BE49-F238E27FC236}">
                  <a16:creationId xmlns:a16="http://schemas.microsoft.com/office/drawing/2014/main" id="{320C82D1-D5BC-43E9-94B2-9F9F3ABA536A}"/>
                </a:ext>
              </a:extLst>
            </p:cNvPr>
            <p:cNvSpPr/>
            <p:nvPr/>
          </p:nvSpPr>
          <p:spPr bwMode="auto">
            <a:xfrm>
              <a:off x="8007811"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Server1</a:t>
              </a:r>
            </a:p>
          </p:txBody>
        </p:sp>
        <p:sp>
          <p:nvSpPr>
            <p:cNvPr id="28" name="Rectangle 27">
              <a:extLst>
                <a:ext uri="{FF2B5EF4-FFF2-40B4-BE49-F238E27FC236}">
                  <a16:creationId xmlns:a16="http://schemas.microsoft.com/office/drawing/2014/main" id="{A6CA8044-0175-4708-92B0-9E89D677CCFD}"/>
                </a:ext>
              </a:extLst>
            </p:cNvPr>
            <p:cNvSpPr/>
            <p:nvPr/>
          </p:nvSpPr>
          <p:spPr bwMode="auto">
            <a:xfrm>
              <a:off x="8946401"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Server2</a:t>
              </a:r>
            </a:p>
          </p:txBody>
        </p:sp>
        <p:sp>
          <p:nvSpPr>
            <p:cNvPr id="29" name="Rectangle 28">
              <a:extLst>
                <a:ext uri="{FF2B5EF4-FFF2-40B4-BE49-F238E27FC236}">
                  <a16:creationId xmlns:a16="http://schemas.microsoft.com/office/drawing/2014/main" id="{62F0D048-5772-4320-BD65-30FA4785B44E}"/>
                </a:ext>
              </a:extLst>
            </p:cNvPr>
            <p:cNvSpPr/>
            <p:nvPr/>
          </p:nvSpPr>
          <p:spPr bwMode="auto">
            <a:xfrm>
              <a:off x="9884990"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Server3</a:t>
              </a:r>
            </a:p>
          </p:txBody>
        </p:sp>
        <p:sp>
          <p:nvSpPr>
            <p:cNvPr id="30" name="Rectangle 29">
              <a:extLst>
                <a:ext uri="{FF2B5EF4-FFF2-40B4-BE49-F238E27FC236}">
                  <a16:creationId xmlns:a16="http://schemas.microsoft.com/office/drawing/2014/main" id="{38EBA342-B09D-4023-BC94-E26E724BE077}"/>
                </a:ext>
              </a:extLst>
            </p:cNvPr>
            <p:cNvSpPr/>
            <p:nvPr/>
          </p:nvSpPr>
          <p:spPr bwMode="auto">
            <a:xfrm>
              <a:off x="10823580" y="4682292"/>
              <a:ext cx="797538" cy="426932"/>
            </a:xfrm>
            <a:prstGeom prst="rect">
              <a:avLst/>
            </a:prstGeom>
            <a:solidFill>
              <a:srgbClr val="CD9B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44821" numCol="1" spcCol="0" rtlCol="0" fromWordArt="0" anchor="ctr" anchorCtr="0" forceAA="0" compatLnSpc="1">
              <a:prstTxWarp prst="textNoShape">
                <a:avLst/>
              </a:prstTxWarp>
              <a:noAutofit/>
            </a:bodyPr>
            <a:lstStyle/>
            <a:p>
              <a:pPr algn="ctr" defTabSz="914102" fontAlgn="base">
                <a:spcAft>
                  <a:spcPct val="0"/>
                </a:spcAft>
              </a:pPr>
              <a:r>
                <a:rPr lang="en-US" sz="1400" dirty="0">
                  <a:solidFill>
                    <a:schemeClr val="tx1"/>
                  </a:solidFill>
                  <a:latin typeface="+mj-lt"/>
                  <a:ea typeface="Segoe UI" pitchFamily="34" charset="0"/>
                  <a:cs typeface="Segoe UI" pitchFamily="34" charset="0"/>
                </a:rPr>
                <a:t>Server4</a:t>
              </a:r>
            </a:p>
          </p:txBody>
        </p:sp>
        <p:cxnSp>
          <p:nvCxnSpPr>
            <p:cNvPr id="38" name="Connector: Elbow 37">
              <a:extLst>
                <a:ext uri="{FF2B5EF4-FFF2-40B4-BE49-F238E27FC236}">
                  <a16:creationId xmlns:a16="http://schemas.microsoft.com/office/drawing/2014/main" id="{E46CF326-362F-43E5-973D-D149E646B5EE}"/>
                </a:ext>
                <a:ext uri="{C183D7F6-B498-43B3-948B-1728B52AA6E4}">
                  <adec:decorative xmlns:adec="http://schemas.microsoft.com/office/drawing/2017/decorative" val="1"/>
                </a:ext>
              </a:extLst>
            </p:cNvPr>
            <p:cNvCxnSpPr>
              <a:cxnSpLocks/>
            </p:cNvCxnSpPr>
            <p:nvPr/>
          </p:nvCxnSpPr>
          <p:spPr>
            <a:xfrm rot="16200000" flipH="1">
              <a:off x="8074975" y="3500167"/>
              <a:ext cx="12700" cy="3478978"/>
            </a:xfrm>
            <a:prstGeom prst="bentConnector3">
              <a:avLst>
                <a:gd name="adj1" fmla="val 2942858"/>
              </a:avLst>
            </a:prstGeom>
            <a:ln w="19050">
              <a:solidFill>
                <a:srgbClr val="07641D"/>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F98284D-8559-4C96-9B46-1A338CC7EC54}"/>
                </a:ext>
              </a:extLst>
            </p:cNvPr>
            <p:cNvSpPr/>
            <p:nvPr/>
          </p:nvSpPr>
          <p:spPr bwMode="auto">
            <a:xfrm>
              <a:off x="6656484" y="5319987"/>
              <a:ext cx="2849683" cy="5337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102" fontAlgn="base">
                <a:spcAft>
                  <a:spcPct val="0"/>
                </a:spcAft>
              </a:pPr>
              <a:r>
                <a:rPr lang="en-US" sz="1400" dirty="0">
                  <a:solidFill>
                    <a:srgbClr val="07641D"/>
                  </a:solidFill>
                  <a:ea typeface="Segoe UI" pitchFamily="34" charset="0"/>
                  <a:cs typeface="Segoe UI" pitchFamily="34" charset="0"/>
                </a:rPr>
                <a:t>Has line of sight, and so can deploy artifacts to these servers</a:t>
              </a:r>
            </a:p>
          </p:txBody>
        </p:sp>
      </p:grpSp>
    </p:spTree>
    <p:extLst>
      <p:ext uri="{BB962C8B-B14F-4D97-AF65-F5344CB8AC3E}">
        <p14:creationId xmlns:p14="http://schemas.microsoft.com/office/powerpoint/2010/main" val="36899595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0915-550D-4D51-AF2F-BC5F6541374D}"/>
              </a:ext>
            </a:extLst>
          </p:cNvPr>
          <p:cNvSpPr>
            <a:spLocks noGrp="1"/>
          </p:cNvSpPr>
          <p:nvPr>
            <p:ph type="title"/>
          </p:nvPr>
        </p:nvSpPr>
        <p:spPr>
          <a:xfrm>
            <a:off x="588279" y="585653"/>
            <a:ext cx="8192327" cy="491789"/>
          </a:xfrm>
        </p:spPr>
        <p:txBody>
          <a:bodyPr/>
          <a:lstStyle/>
          <a:p>
            <a:r>
              <a:rPr lang="en-US" dirty="0"/>
              <a:t>Examine other considerations</a:t>
            </a:r>
          </a:p>
        </p:txBody>
      </p:sp>
      <p:sp>
        <p:nvSpPr>
          <p:cNvPr id="17" name="Oval 16">
            <a:extLst>
              <a:ext uri="{FF2B5EF4-FFF2-40B4-BE49-F238E27FC236}">
                <a16:creationId xmlns:a16="http://schemas.microsoft.com/office/drawing/2014/main" id="{E9947CC5-96C6-6BD9-D660-47650D0B5E57}"/>
              </a:ext>
            </a:extLst>
          </p:cNvPr>
          <p:cNvSpPr>
            <a:spLocks/>
          </p:cNvSpPr>
          <p:nvPr/>
        </p:nvSpPr>
        <p:spPr bwMode="auto">
          <a:xfrm>
            <a:off x="549721" y="15066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2" name="TextBox 21">
            <a:extLst>
              <a:ext uri="{FF2B5EF4-FFF2-40B4-BE49-F238E27FC236}">
                <a16:creationId xmlns:a16="http://schemas.microsoft.com/office/drawing/2014/main" id="{DDD5B61A-1797-3B67-35D7-EAAED5F97933}"/>
              </a:ext>
            </a:extLst>
          </p:cNvPr>
          <p:cNvSpPr txBox="1">
            <a:spLocks/>
          </p:cNvSpPr>
          <p:nvPr/>
        </p:nvSpPr>
        <p:spPr>
          <a:xfrm>
            <a:off x="1357799" y="1610830"/>
            <a:ext cx="5979954" cy="338554"/>
          </a:xfrm>
          <a:prstGeom prst="rect">
            <a:avLst/>
          </a:prstGeom>
          <a:noFill/>
        </p:spPr>
        <p:txBody>
          <a:bodyPr vert="horz" wrap="square" lIns="0" tIns="0" rIns="0" bIns="0" rtlCol="0">
            <a:spAutoFit/>
          </a:bodyPr>
          <a:lstStyle/>
          <a:p>
            <a:pPr defTabSz="914367">
              <a:spcAft>
                <a:spcPts val="1176"/>
              </a:spcAft>
              <a:defRPr/>
            </a:pPr>
            <a:r>
              <a:rPr lang="en-US" sz="2200" dirty="0">
                <a:solidFill>
                  <a:srgbClr val="000000"/>
                </a:solidFill>
                <a:latin typeface="+mj-lt"/>
                <a:cs typeface="Segoe UI Semibold" panose="020B0702040204020203" pitchFamily="34" charset="0"/>
              </a:rPr>
              <a:t>Authentication</a:t>
            </a:r>
            <a:endParaRPr lang="en-US" sz="2200" dirty="0">
              <a:gradFill>
                <a:gsLst>
                  <a:gs pos="2917">
                    <a:schemeClr val="tx1"/>
                  </a:gs>
                  <a:gs pos="30000">
                    <a:schemeClr val="tx1"/>
                  </a:gs>
                </a:gsLst>
                <a:lin ang="5400000" scaled="0"/>
              </a:gradFill>
              <a:latin typeface="+mj-lt"/>
              <a:cs typeface="Segoe UI Semibold" panose="020B0702040204020203" pitchFamily="34" charset="0"/>
            </a:endParaRPr>
          </a:p>
        </p:txBody>
      </p:sp>
      <p:sp>
        <p:nvSpPr>
          <p:cNvPr id="18" name="Oval 17">
            <a:extLst>
              <a:ext uri="{FF2B5EF4-FFF2-40B4-BE49-F238E27FC236}">
                <a16:creationId xmlns:a16="http://schemas.microsoft.com/office/drawing/2014/main" id="{B377E4CF-8837-DB20-5BDA-579D61D9F5C4}"/>
              </a:ext>
            </a:extLst>
          </p:cNvPr>
          <p:cNvSpPr>
            <a:spLocks/>
          </p:cNvSpPr>
          <p:nvPr/>
        </p:nvSpPr>
        <p:spPr bwMode="auto">
          <a:xfrm>
            <a:off x="549721" y="236110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3" name="TextBox 22">
            <a:extLst>
              <a:ext uri="{FF2B5EF4-FFF2-40B4-BE49-F238E27FC236}">
                <a16:creationId xmlns:a16="http://schemas.microsoft.com/office/drawing/2014/main" id="{F2AA9E6A-35E9-800A-EB21-DE2EAA9CD649}"/>
              </a:ext>
            </a:extLst>
          </p:cNvPr>
          <p:cNvSpPr txBox="1">
            <a:spLocks/>
          </p:cNvSpPr>
          <p:nvPr/>
        </p:nvSpPr>
        <p:spPr>
          <a:xfrm>
            <a:off x="1357799" y="2465236"/>
            <a:ext cx="5979954" cy="338554"/>
          </a:xfrm>
          <a:prstGeom prst="rect">
            <a:avLst/>
          </a:prstGeom>
          <a:noFill/>
        </p:spPr>
        <p:txBody>
          <a:bodyPr vert="horz" wrap="square" lIns="0" tIns="0" rIns="0" bIns="0" rtlCol="0">
            <a:spAutoFit/>
          </a:bodyPr>
          <a:lstStyle/>
          <a:p>
            <a:pPr defTabSz="914367">
              <a:spcAft>
                <a:spcPts val="1176"/>
              </a:spcAft>
              <a:defRPr/>
            </a:pPr>
            <a:r>
              <a:rPr lang="en-US" sz="2200" dirty="0">
                <a:solidFill>
                  <a:srgbClr val="000000"/>
                </a:solidFill>
                <a:latin typeface="+mj-lt"/>
                <a:cs typeface="Segoe UI Semibold" panose="020B0702040204020203" pitchFamily="34" charset="0"/>
              </a:rPr>
              <a:t>Personal Access Tokens</a:t>
            </a:r>
            <a:endParaRPr lang="en-US" sz="2200" dirty="0">
              <a:gradFill>
                <a:gsLst>
                  <a:gs pos="2917">
                    <a:schemeClr val="tx1"/>
                  </a:gs>
                  <a:gs pos="30000">
                    <a:schemeClr val="tx1"/>
                  </a:gs>
                </a:gsLst>
                <a:lin ang="5400000" scaled="0"/>
              </a:gradFill>
              <a:latin typeface="+mj-lt"/>
              <a:cs typeface="Segoe UI Semibold" panose="020B0702040204020203" pitchFamily="34" charset="0"/>
            </a:endParaRPr>
          </a:p>
        </p:txBody>
      </p:sp>
      <p:sp>
        <p:nvSpPr>
          <p:cNvPr id="19" name="Oval 18">
            <a:extLst>
              <a:ext uri="{FF2B5EF4-FFF2-40B4-BE49-F238E27FC236}">
                <a16:creationId xmlns:a16="http://schemas.microsoft.com/office/drawing/2014/main" id="{1F6A0627-715A-57E0-1DA3-36CF773EF802}"/>
              </a:ext>
            </a:extLst>
          </p:cNvPr>
          <p:cNvSpPr>
            <a:spLocks/>
          </p:cNvSpPr>
          <p:nvPr/>
        </p:nvSpPr>
        <p:spPr bwMode="auto">
          <a:xfrm>
            <a:off x="549721" y="321628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4" name="TextBox 23">
            <a:extLst>
              <a:ext uri="{FF2B5EF4-FFF2-40B4-BE49-F238E27FC236}">
                <a16:creationId xmlns:a16="http://schemas.microsoft.com/office/drawing/2014/main" id="{553F58EC-004A-F116-8880-626CAC948794}"/>
              </a:ext>
            </a:extLst>
          </p:cNvPr>
          <p:cNvSpPr txBox="1">
            <a:spLocks/>
          </p:cNvSpPr>
          <p:nvPr/>
        </p:nvSpPr>
        <p:spPr>
          <a:xfrm>
            <a:off x="1357799" y="3320419"/>
            <a:ext cx="5979954" cy="338554"/>
          </a:xfrm>
          <a:prstGeom prst="rect">
            <a:avLst/>
          </a:prstGeom>
          <a:noFill/>
        </p:spPr>
        <p:txBody>
          <a:bodyPr vert="horz" wrap="square" lIns="0" tIns="0" rIns="0" bIns="0" rtlCol="0">
            <a:spAutoFit/>
          </a:bodyPr>
          <a:lstStyle/>
          <a:p>
            <a:pPr defTabSz="914367">
              <a:spcAft>
                <a:spcPts val="1176"/>
              </a:spcAft>
              <a:defRPr/>
            </a:pPr>
            <a:r>
              <a:rPr lang="en-US" sz="2200" dirty="0">
                <a:solidFill>
                  <a:srgbClr val="000000"/>
                </a:solidFill>
                <a:latin typeface="+mj-lt"/>
                <a:cs typeface="Segoe UI Semibold" panose="020B0702040204020203" pitchFamily="34" charset="0"/>
              </a:rPr>
              <a:t>Interactive vs Service processes</a:t>
            </a:r>
            <a:endParaRPr lang="en-US" sz="2200" dirty="0">
              <a:gradFill>
                <a:gsLst>
                  <a:gs pos="2917">
                    <a:schemeClr val="tx1"/>
                  </a:gs>
                  <a:gs pos="30000">
                    <a:schemeClr val="tx1"/>
                  </a:gs>
                </a:gsLst>
                <a:lin ang="5400000" scaled="0"/>
              </a:gradFill>
              <a:latin typeface="+mj-lt"/>
              <a:cs typeface="Segoe UI Semibold" panose="020B0702040204020203" pitchFamily="34" charset="0"/>
            </a:endParaRPr>
          </a:p>
        </p:txBody>
      </p:sp>
      <p:sp>
        <p:nvSpPr>
          <p:cNvPr id="20" name="Oval 19">
            <a:extLst>
              <a:ext uri="{FF2B5EF4-FFF2-40B4-BE49-F238E27FC236}">
                <a16:creationId xmlns:a16="http://schemas.microsoft.com/office/drawing/2014/main" id="{94A5054B-0C15-5A29-1761-4C14E304D9B0}"/>
              </a:ext>
            </a:extLst>
          </p:cNvPr>
          <p:cNvSpPr>
            <a:spLocks/>
          </p:cNvSpPr>
          <p:nvPr/>
        </p:nvSpPr>
        <p:spPr bwMode="auto">
          <a:xfrm>
            <a:off x="549721" y="407146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25" name="TextBox 24">
            <a:extLst>
              <a:ext uri="{FF2B5EF4-FFF2-40B4-BE49-F238E27FC236}">
                <a16:creationId xmlns:a16="http://schemas.microsoft.com/office/drawing/2014/main" id="{1AD38E5F-36AC-A057-7AF7-F2D436DDD4B2}"/>
              </a:ext>
            </a:extLst>
          </p:cNvPr>
          <p:cNvSpPr txBox="1">
            <a:spLocks/>
          </p:cNvSpPr>
          <p:nvPr/>
        </p:nvSpPr>
        <p:spPr>
          <a:xfrm>
            <a:off x="1357799" y="4175602"/>
            <a:ext cx="5979954" cy="338554"/>
          </a:xfrm>
          <a:prstGeom prst="rect">
            <a:avLst/>
          </a:prstGeom>
          <a:noFill/>
        </p:spPr>
        <p:txBody>
          <a:bodyPr vert="horz" wrap="square" lIns="0" tIns="0" rIns="0" bIns="0" rtlCol="0">
            <a:spAutoFit/>
          </a:bodyPr>
          <a:lstStyle/>
          <a:p>
            <a:pPr defTabSz="914367">
              <a:spcAft>
                <a:spcPts val="1176"/>
              </a:spcAft>
              <a:defRPr/>
            </a:pPr>
            <a:r>
              <a:rPr lang="en-US" sz="2200">
                <a:solidFill>
                  <a:srgbClr val="000000"/>
                </a:solidFill>
                <a:latin typeface="+mj-lt"/>
                <a:cs typeface="Segoe UI Semibold" panose="020B0702040204020203" pitchFamily="34" charset="0"/>
              </a:rPr>
              <a:t>Agent </a:t>
            </a:r>
            <a:r>
              <a:rPr lang="en-US" sz="2200" dirty="0">
                <a:solidFill>
                  <a:srgbClr val="000000"/>
                </a:solidFill>
                <a:latin typeface="+mj-lt"/>
                <a:cs typeface="Segoe UI Semibold" panose="020B0702040204020203" pitchFamily="34" charset="0"/>
              </a:rPr>
              <a:t>version and upgrades</a:t>
            </a:r>
            <a:endParaRPr lang="en-US" sz="2200" dirty="0" err="1">
              <a:gradFill>
                <a:gsLst>
                  <a:gs pos="2917">
                    <a:schemeClr val="tx1"/>
                  </a:gs>
                  <a:gs pos="30000">
                    <a:schemeClr val="tx1"/>
                  </a:gs>
                </a:gsLst>
                <a:lin ang="5400000" scaled="0"/>
              </a:gradFill>
              <a:latin typeface="+mj-lt"/>
              <a:cs typeface="Segoe UI Semibold" panose="020B0702040204020203" pitchFamily="34" charset="0"/>
            </a:endParaRPr>
          </a:p>
        </p:txBody>
      </p:sp>
    </p:spTree>
    <p:extLst>
      <p:ext uri="{BB962C8B-B14F-4D97-AF65-F5344CB8AC3E}">
        <p14:creationId xmlns:p14="http://schemas.microsoft.com/office/powerpoint/2010/main" val="40380439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AC304-6053-4B22-BFE8-07AF582FC28E}"/>
              </a:ext>
            </a:extLst>
          </p:cNvPr>
          <p:cNvSpPr>
            <a:spLocks noGrp="1"/>
          </p:cNvSpPr>
          <p:nvPr>
            <p:ph type="title"/>
          </p:nvPr>
        </p:nvSpPr>
        <p:spPr/>
        <p:txBody>
          <a:bodyPr/>
          <a:lstStyle/>
          <a:p>
            <a:r>
              <a:rPr lang="en-US" dirty="0"/>
              <a:t>Describe security of agent pools</a:t>
            </a:r>
          </a:p>
        </p:txBody>
      </p:sp>
      <p:sp>
        <p:nvSpPr>
          <p:cNvPr id="3" name="Text Placeholder 2">
            <a:extLst>
              <a:ext uri="{FF2B5EF4-FFF2-40B4-BE49-F238E27FC236}">
                <a16:creationId xmlns:a16="http://schemas.microsoft.com/office/drawing/2014/main" id="{C6546023-A7E7-76F0-651B-A77B504A8D0B}"/>
              </a:ext>
            </a:extLst>
          </p:cNvPr>
          <p:cNvSpPr>
            <a:spLocks noGrp="1"/>
          </p:cNvSpPr>
          <p:nvPr>
            <p:ph type="body" sz="quarter" idx="17"/>
          </p:nvPr>
        </p:nvSpPr>
        <p:spPr>
          <a:xfrm>
            <a:off x="584201" y="1263650"/>
            <a:ext cx="11011601" cy="677108"/>
          </a:xfrm>
        </p:spPr>
        <p:txBody>
          <a:bodyPr/>
          <a:lstStyle/>
          <a:p>
            <a:pPr>
              <a:spcAft>
                <a:spcPts val="1200"/>
              </a:spcAft>
            </a:pPr>
            <a:r>
              <a:rPr lang="en-US" sz="2200" dirty="0"/>
              <a:t>Roles are defined on each agent pool, and membership in these roles governs what operations you can perform on an agent pool.</a:t>
            </a:r>
          </a:p>
        </p:txBody>
      </p:sp>
      <p:graphicFrame>
        <p:nvGraphicFramePr>
          <p:cNvPr id="6" name="Table 5">
            <a:extLst>
              <a:ext uri="{FF2B5EF4-FFF2-40B4-BE49-F238E27FC236}">
                <a16:creationId xmlns:a16="http://schemas.microsoft.com/office/drawing/2014/main" id="{B9E7D5AD-BC54-4F6B-9AB6-B530A97F4BA0}"/>
              </a:ext>
            </a:extLst>
          </p:cNvPr>
          <p:cNvGraphicFramePr>
            <a:graphicFrameLocks noGrp="1"/>
          </p:cNvGraphicFramePr>
          <p:nvPr>
            <p:extLst>
              <p:ext uri="{D42A27DB-BD31-4B8C-83A1-F6EECF244321}">
                <p14:modId xmlns:p14="http://schemas.microsoft.com/office/powerpoint/2010/main" val="915170832"/>
              </p:ext>
            </p:extLst>
          </p:nvPr>
        </p:nvGraphicFramePr>
        <p:xfrm>
          <a:off x="584201" y="2241550"/>
          <a:ext cx="11011601" cy="4031231"/>
        </p:xfrm>
        <a:graphic>
          <a:graphicData uri="http://schemas.openxmlformats.org/drawingml/2006/table">
            <a:tbl>
              <a:tblPr firstRow="1" bandRow="1">
                <a:tableStyleId>{5C22544A-7EE6-4342-B048-85BDC9FD1C3A}</a:tableStyleId>
              </a:tblPr>
              <a:tblGrid>
                <a:gridCol w="1955513">
                  <a:extLst>
                    <a:ext uri="{9D8B030D-6E8A-4147-A177-3AD203B41FA5}">
                      <a16:colId xmlns:a16="http://schemas.microsoft.com/office/drawing/2014/main" val="3422310454"/>
                    </a:ext>
                  </a:extLst>
                </a:gridCol>
                <a:gridCol w="9056088">
                  <a:extLst>
                    <a:ext uri="{9D8B030D-6E8A-4147-A177-3AD203B41FA5}">
                      <a16:colId xmlns:a16="http://schemas.microsoft.com/office/drawing/2014/main" val="4059475217"/>
                    </a:ext>
                  </a:extLst>
                </a:gridCol>
              </a:tblGrid>
              <a:tr h="443979">
                <a:tc>
                  <a:txBody>
                    <a:bodyPr/>
                    <a:lstStyle/>
                    <a:p>
                      <a:pPr algn="l">
                        <a:lnSpc>
                          <a:spcPct val="100000"/>
                        </a:lnSpc>
                      </a:pPr>
                      <a:r>
                        <a:rPr lang="en-US" sz="2200" b="0" i="0" dirty="0">
                          <a:solidFill>
                            <a:schemeClr val="tx1"/>
                          </a:solidFill>
                          <a:latin typeface="+mj-lt"/>
                        </a:rPr>
                        <a:t>Role</a:t>
                      </a:r>
                    </a:p>
                  </a:txBody>
                  <a:tcPr marL="89642" marR="89642">
                    <a:lnL w="6350" cap="flat" cmpd="sng" algn="ctr">
                      <a:solidFill>
                        <a:schemeClr val="bg1">
                          <a:lumMod val="50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pPr algn="l">
                        <a:lnSpc>
                          <a:spcPct val="100000"/>
                        </a:lnSpc>
                      </a:pPr>
                      <a:r>
                        <a:rPr lang="en-US" sz="2200" b="0" i="0" dirty="0">
                          <a:solidFill>
                            <a:schemeClr val="tx1"/>
                          </a:solidFill>
                          <a:latin typeface="+mj-lt"/>
                        </a:rPr>
                        <a:t>Purpose</a:t>
                      </a:r>
                    </a:p>
                  </a:txBody>
                  <a:tcPr marL="89642" marR="89642">
                    <a:lnL w="6350" cap="flat" cmpd="sng" algn="ctr">
                      <a:solidFill>
                        <a:schemeClr val="bg1"/>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07515957"/>
                  </a:ext>
                </a:extLst>
              </a:tr>
              <a:tr h="1005474">
                <a:tc>
                  <a:txBody>
                    <a:bodyPr/>
                    <a:lstStyle/>
                    <a:p>
                      <a:pPr marL="0" indent="0" algn="l">
                        <a:lnSpc>
                          <a:spcPct val="100000"/>
                        </a:lnSpc>
                        <a:buFont typeface="Arial" panose="020B0604020202020204" pitchFamily="34" charset="0"/>
                        <a:buNone/>
                      </a:pPr>
                      <a:r>
                        <a:rPr lang="en-US" sz="1800" dirty="0">
                          <a:solidFill>
                            <a:srgbClr val="243A5E"/>
                          </a:solidFill>
                          <a:latin typeface="+mj-lt"/>
                        </a:rPr>
                        <a:t>Reader</a:t>
                      </a:r>
                    </a:p>
                  </a:txBody>
                  <a:tcPr marL="89642" marR="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lnSpc>
                          <a:spcPct val="100000"/>
                        </a:lnSpc>
                        <a:buFont typeface="Arial" panose="020B0604020202020204" pitchFamily="34" charset="0"/>
                        <a:buNone/>
                      </a:pPr>
                      <a:r>
                        <a:rPr lang="en-US" sz="1800" b="0" i="0" u="none" strike="noStrike" kern="1200" dirty="0">
                          <a:solidFill>
                            <a:schemeClr val="tx1"/>
                          </a:solidFill>
                          <a:effectLst/>
                          <a:latin typeface="+mn-lt"/>
                          <a:ea typeface="+mn-ea"/>
                          <a:cs typeface="+mn-cs"/>
                        </a:rPr>
                        <a:t>Members of this role can view the organization agent pool as well as agents. You typically use this to add operators that are responsible for monitoring the agents and their health.</a:t>
                      </a:r>
                      <a:endParaRPr lang="en-US" sz="1800" dirty="0">
                        <a:solidFill>
                          <a:schemeClr val="tx1"/>
                        </a:solidFill>
                        <a:latin typeface="+mn-lt"/>
                      </a:endParaRPr>
                    </a:p>
                  </a:txBody>
                  <a:tcPr marL="89642" marR="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84803929"/>
                  </a:ext>
                </a:extLst>
              </a:tr>
              <a:tr h="1005474">
                <a:tc>
                  <a:txBody>
                    <a:bodyPr/>
                    <a:lstStyle/>
                    <a:p>
                      <a:pPr marL="0" indent="0" algn="l">
                        <a:lnSpc>
                          <a:spcPct val="100000"/>
                        </a:lnSpc>
                        <a:buFont typeface="Arial" panose="020B0604020202020204" pitchFamily="34" charset="0"/>
                        <a:buNone/>
                      </a:pPr>
                      <a:r>
                        <a:rPr lang="en-US" sz="1800" dirty="0">
                          <a:solidFill>
                            <a:srgbClr val="243A5E"/>
                          </a:solidFill>
                          <a:latin typeface="+mj-lt"/>
                        </a:rPr>
                        <a:t>Service Account</a:t>
                      </a:r>
                    </a:p>
                  </a:txBody>
                  <a:tcPr marL="89642" marR="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lnSpc>
                          <a:spcPct val="100000"/>
                        </a:lnSpc>
                        <a:buFont typeface="Arial" panose="020B0604020202020204" pitchFamily="34" charset="0"/>
                        <a:buNone/>
                      </a:pPr>
                      <a:r>
                        <a:rPr lang="en-US" sz="1800" b="0" i="0" u="none" strike="noStrike" kern="1200" dirty="0">
                          <a:solidFill>
                            <a:schemeClr val="tx1"/>
                          </a:solidFill>
                          <a:effectLst/>
                          <a:latin typeface="+mn-lt"/>
                          <a:ea typeface="+mn-ea"/>
                          <a:cs typeface="+mn-cs"/>
                        </a:rPr>
                        <a:t>Members of this role can use the organization agent pool to create a project agent pool in a project. If you follow the guidelines above for creating new project agent pools, you typically do not have to add any members here.</a:t>
                      </a:r>
                      <a:endParaRPr lang="en-US" sz="1800" dirty="0">
                        <a:solidFill>
                          <a:schemeClr val="tx1"/>
                        </a:solidFill>
                        <a:latin typeface="+mn-lt"/>
                      </a:endParaRPr>
                    </a:p>
                  </a:txBody>
                  <a:tcPr marL="89642" marR="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9419270"/>
                  </a:ext>
                </a:extLst>
              </a:tr>
              <a:tr h="1576304">
                <a:tc>
                  <a:txBody>
                    <a:bodyPr/>
                    <a:lstStyle/>
                    <a:p>
                      <a:pPr marL="0" indent="0" algn="l">
                        <a:lnSpc>
                          <a:spcPct val="100000"/>
                        </a:lnSpc>
                        <a:buFont typeface="Arial" panose="020B0604020202020204" pitchFamily="34" charset="0"/>
                        <a:buNone/>
                      </a:pPr>
                      <a:r>
                        <a:rPr lang="en-US" sz="1800" dirty="0">
                          <a:solidFill>
                            <a:srgbClr val="243A5E"/>
                          </a:solidFill>
                          <a:latin typeface="+mj-lt"/>
                        </a:rPr>
                        <a:t>Administrator</a:t>
                      </a:r>
                    </a:p>
                  </a:txBody>
                  <a:tcPr marL="89642" marR="89642">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lnSpc>
                          <a:spcPct val="100000"/>
                        </a:lnSpc>
                        <a:buFont typeface="Arial" panose="020B0604020202020204" pitchFamily="34" charset="0"/>
                        <a:buNone/>
                      </a:pPr>
                      <a:r>
                        <a:rPr lang="en-US" sz="1800" b="0" i="0" u="none" strike="noStrike" kern="1200" dirty="0">
                          <a:solidFill>
                            <a:schemeClr val="tx1"/>
                          </a:solidFill>
                          <a:effectLst/>
                          <a:latin typeface="+mn-lt"/>
                          <a:ea typeface="+mn-ea"/>
                          <a:cs typeface="+mn-cs"/>
                        </a:rPr>
                        <a:t>In addition to all the above permissions, members of this role can register or unregister agents from the organization agent pool. They can also refer to the organization agent pool when creating a project agent pool. Finally, they can also manage membership for all roles of the organization agent pool. The user that created the organization agent pool is automatically added to the Administrator role.</a:t>
                      </a:r>
                      <a:endParaRPr lang="en-US" sz="1800" dirty="0">
                        <a:solidFill>
                          <a:schemeClr val="tx1"/>
                        </a:solidFill>
                        <a:latin typeface="+mn-lt"/>
                      </a:endParaRPr>
                    </a:p>
                  </a:txBody>
                  <a:tcPr marL="89642" marR="89642">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5772177"/>
                  </a:ext>
                </a:extLst>
              </a:tr>
            </a:tbl>
          </a:graphicData>
        </a:graphic>
      </p:graphicFrame>
    </p:spTree>
    <p:extLst>
      <p:ext uri="{BB962C8B-B14F-4D97-AF65-F5344CB8AC3E}">
        <p14:creationId xmlns:p14="http://schemas.microsoft.com/office/powerpoint/2010/main" val="1007271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678545" y="2757893"/>
            <a:ext cx="6220505" cy="1231043"/>
          </a:xfrm>
        </p:spPr>
        <p:txBody>
          <a:bodyPr/>
          <a:lstStyle/>
          <a:p>
            <a:r>
              <a:rPr lang="en-US" dirty="0"/>
              <a:t>Module 03: Describe pipelines and concurrency</a:t>
            </a:r>
          </a:p>
        </p:txBody>
      </p:sp>
    </p:spTree>
    <p:extLst>
      <p:ext uri="{BB962C8B-B14F-4D97-AF65-F5344CB8AC3E}">
        <p14:creationId xmlns:p14="http://schemas.microsoft.com/office/powerpoint/2010/main" val="177979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A47-A6AC-4E1E-BAF7-A5F0D60237BB}"/>
              </a:ext>
            </a:extLst>
          </p:cNvPr>
          <p:cNvSpPr>
            <a:spLocks noGrp="1"/>
          </p:cNvSpPr>
          <p:nvPr>
            <p:ph type="title"/>
          </p:nvPr>
        </p:nvSpPr>
        <p:spPr/>
        <p:txBody>
          <a:bodyPr/>
          <a:lstStyle/>
          <a:p>
            <a:r>
              <a:rPr lang="en-US" dirty="0"/>
              <a:t>Understand parallel jobs</a:t>
            </a:r>
          </a:p>
        </p:txBody>
      </p:sp>
      <p:sp>
        <p:nvSpPr>
          <p:cNvPr id="11" name="Rectangle 10">
            <a:extLst>
              <a:ext uri="{FF2B5EF4-FFF2-40B4-BE49-F238E27FC236}">
                <a16:creationId xmlns:a16="http://schemas.microsoft.com/office/drawing/2014/main" id="{86F229F8-4A42-C2B5-4B7C-D9ED7213B560}"/>
              </a:ext>
              <a:ext uri="{C183D7F6-B498-43B3-948B-1728B52AA6E4}">
                <adec:decorative xmlns:adec="http://schemas.microsoft.com/office/drawing/2017/decorative" val="1"/>
              </a:ext>
            </a:extLst>
          </p:cNvPr>
          <p:cNvSpPr>
            <a:spLocks/>
          </p:cNvSpPr>
          <p:nvPr/>
        </p:nvSpPr>
        <p:spPr bwMode="auto">
          <a:xfrm>
            <a:off x="0" y="1267097"/>
            <a:ext cx="12192000" cy="3330302"/>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grpSp>
        <p:nvGrpSpPr>
          <p:cNvPr id="12" name="Group 11" descr="A  graphic of parallel jobs">
            <a:extLst>
              <a:ext uri="{FF2B5EF4-FFF2-40B4-BE49-F238E27FC236}">
                <a16:creationId xmlns:a16="http://schemas.microsoft.com/office/drawing/2014/main" id="{485483FB-A004-458E-9259-6C8CBA86BD92}"/>
              </a:ext>
            </a:extLst>
          </p:cNvPr>
          <p:cNvGrpSpPr/>
          <p:nvPr/>
        </p:nvGrpSpPr>
        <p:grpSpPr>
          <a:xfrm>
            <a:off x="955671" y="1398573"/>
            <a:ext cx="10280658" cy="3067351"/>
            <a:chOff x="567843" y="1306678"/>
            <a:chExt cx="11338891" cy="3383086"/>
          </a:xfrm>
        </p:grpSpPr>
        <p:sp>
          <p:nvSpPr>
            <p:cNvPr id="33" name="Rectangle 32">
              <a:extLst>
                <a:ext uri="{FF2B5EF4-FFF2-40B4-BE49-F238E27FC236}">
                  <a16:creationId xmlns:a16="http://schemas.microsoft.com/office/drawing/2014/main" id="{1736943D-64C2-4739-B651-C63B2AC7D9AF}"/>
                </a:ext>
              </a:extLst>
            </p:cNvPr>
            <p:cNvSpPr/>
            <p:nvPr/>
          </p:nvSpPr>
          <p:spPr>
            <a:xfrm>
              <a:off x="567843" y="1306678"/>
              <a:ext cx="4448430" cy="738099"/>
            </a:xfrm>
            <a:prstGeom prst="rect">
              <a:avLst/>
            </a:prstGeom>
            <a:solidFill>
              <a:schemeClr val="bg1">
                <a:lumMod val="95000"/>
              </a:schemeClr>
            </a:solidFill>
          </p:spPr>
          <p:txBody>
            <a:bodyPr wrap="square">
              <a:noAutofit/>
            </a:bodyPr>
            <a:lstStyle/>
            <a:p>
              <a:pPr marL="116717"/>
              <a:r>
                <a:rPr lang="en-US" sz="1400" dirty="0" err="1"/>
                <a:t>eShopOnWeb</a:t>
              </a:r>
              <a:r>
                <a:rPr lang="en-US" sz="1400" dirty="0"/>
                <a:t> CI Build 102 (main) </a:t>
              </a:r>
            </a:p>
          </p:txBody>
        </p:sp>
        <p:sp>
          <p:nvSpPr>
            <p:cNvPr id="34" name="Rectangle 33">
              <a:extLst>
                <a:ext uri="{FF2B5EF4-FFF2-40B4-BE49-F238E27FC236}">
                  <a16:creationId xmlns:a16="http://schemas.microsoft.com/office/drawing/2014/main" id="{B499AB36-8FD1-47ED-82C8-D6DE1C7377BC}"/>
                </a:ext>
              </a:extLst>
            </p:cNvPr>
            <p:cNvSpPr/>
            <p:nvPr/>
          </p:nvSpPr>
          <p:spPr bwMode="auto">
            <a:xfrm>
              <a:off x="792858" y="1650881"/>
              <a:ext cx="4036899" cy="33968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 </a:t>
              </a:r>
            </a:p>
          </p:txBody>
        </p:sp>
        <p:sp>
          <p:nvSpPr>
            <p:cNvPr id="35" name="Oval 34">
              <a:extLst>
                <a:ext uri="{FF2B5EF4-FFF2-40B4-BE49-F238E27FC236}">
                  <a16:creationId xmlns:a16="http://schemas.microsoft.com/office/drawing/2014/main" id="{A9FD267F-9A04-44A3-9E27-3E17169C8102}"/>
                </a:ext>
              </a:extLst>
            </p:cNvPr>
            <p:cNvSpPr/>
            <p:nvPr/>
          </p:nvSpPr>
          <p:spPr bwMode="auto">
            <a:xfrm>
              <a:off x="942149" y="1611660"/>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a:solidFill>
                    <a:schemeClr val="tx1"/>
                  </a:solidFill>
                </a:rPr>
                <a:t>1</a:t>
              </a:r>
            </a:p>
          </p:txBody>
        </p:sp>
        <p:sp>
          <p:nvSpPr>
            <p:cNvPr id="26" name="Rectangle 25">
              <a:extLst>
                <a:ext uri="{FF2B5EF4-FFF2-40B4-BE49-F238E27FC236}">
                  <a16:creationId xmlns:a16="http://schemas.microsoft.com/office/drawing/2014/main" id="{C875FA32-F2BD-4F96-99FB-9E5577E85559}"/>
                </a:ext>
              </a:extLst>
            </p:cNvPr>
            <p:cNvSpPr/>
            <p:nvPr/>
          </p:nvSpPr>
          <p:spPr>
            <a:xfrm>
              <a:off x="5210175" y="2108071"/>
              <a:ext cx="6696559" cy="746761"/>
            </a:xfrm>
            <a:prstGeom prst="rect">
              <a:avLst/>
            </a:prstGeom>
            <a:solidFill>
              <a:schemeClr val="bg1">
                <a:lumMod val="95000"/>
              </a:schemeClr>
            </a:solidFill>
          </p:spPr>
          <p:txBody>
            <a:bodyPr wrap="square">
              <a:noAutofit/>
            </a:bodyPr>
            <a:lstStyle/>
            <a:p>
              <a:pPr marL="116717"/>
              <a:r>
                <a:rPr lang="en-US" sz="1400" dirty="0" err="1"/>
                <a:t>eShopOnWeb</a:t>
              </a:r>
              <a:r>
                <a:rPr lang="en-US" sz="1400" dirty="0"/>
                <a:t> Release 11 </a:t>
              </a:r>
            </a:p>
          </p:txBody>
        </p:sp>
        <p:cxnSp>
          <p:nvCxnSpPr>
            <p:cNvPr id="42" name="Connector: Curved 41" descr="An arrow going from 1 to 2">
              <a:extLst>
                <a:ext uri="{FF2B5EF4-FFF2-40B4-BE49-F238E27FC236}">
                  <a16:creationId xmlns:a16="http://schemas.microsoft.com/office/drawing/2014/main" id="{447D7B84-3651-44C7-B412-35DD99AD2D8F}"/>
                </a:ext>
                <a:ext uri="{C183D7F6-B498-43B3-948B-1728B52AA6E4}">
                  <adec:decorative xmlns:adec="http://schemas.microsoft.com/office/drawing/2017/decorative" val="0"/>
                </a:ext>
              </a:extLst>
            </p:cNvPr>
            <p:cNvCxnSpPr>
              <a:cxnSpLocks/>
              <a:stCxn id="34" idx="3"/>
              <a:endCxn id="27" idx="1"/>
            </p:cNvCxnSpPr>
            <p:nvPr/>
          </p:nvCxnSpPr>
          <p:spPr>
            <a:xfrm>
              <a:off x="4829757" y="1820725"/>
              <a:ext cx="454420" cy="752794"/>
            </a:xfrm>
            <a:prstGeom prst="curvedConnector3">
              <a:avLst>
                <a:gd name="adj1" fmla="val 45612"/>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5103FCC-0D7C-40AB-B1F1-325F5E421CF5}"/>
                </a:ext>
              </a:extLst>
            </p:cNvPr>
            <p:cNvSpPr/>
            <p:nvPr/>
          </p:nvSpPr>
          <p:spPr bwMode="auto">
            <a:xfrm>
              <a:off x="5284177" y="2403675"/>
              <a:ext cx="3009789" cy="33968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 </a:t>
              </a:r>
            </a:p>
          </p:txBody>
        </p:sp>
        <p:sp>
          <p:nvSpPr>
            <p:cNvPr id="31" name="Oval 30">
              <a:extLst>
                <a:ext uri="{FF2B5EF4-FFF2-40B4-BE49-F238E27FC236}">
                  <a16:creationId xmlns:a16="http://schemas.microsoft.com/office/drawing/2014/main" id="{FE0569FC-7F75-4402-9649-05615C2B620B}"/>
                </a:ext>
              </a:extLst>
            </p:cNvPr>
            <p:cNvSpPr/>
            <p:nvPr/>
          </p:nvSpPr>
          <p:spPr bwMode="auto">
            <a:xfrm>
              <a:off x="5413145" y="2364454"/>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a:solidFill>
                    <a:schemeClr val="tx1"/>
                  </a:solidFill>
                </a:rPr>
                <a:t>2</a:t>
              </a:r>
            </a:p>
          </p:txBody>
        </p:sp>
        <p:sp>
          <p:nvSpPr>
            <p:cNvPr id="22" name="Rectangle 21">
              <a:extLst>
                <a:ext uri="{FF2B5EF4-FFF2-40B4-BE49-F238E27FC236}">
                  <a16:creationId xmlns:a16="http://schemas.microsoft.com/office/drawing/2014/main" id="{44246226-F0BB-4A79-A718-B935C23F70C1}"/>
                </a:ext>
              </a:extLst>
            </p:cNvPr>
            <p:cNvSpPr/>
            <p:nvPr/>
          </p:nvSpPr>
          <p:spPr>
            <a:xfrm>
              <a:off x="6146786" y="2968429"/>
              <a:ext cx="5135548" cy="845783"/>
            </a:xfrm>
            <a:prstGeom prst="rect">
              <a:avLst/>
            </a:prstGeom>
            <a:solidFill>
              <a:schemeClr val="bg1">
                <a:lumMod val="95000"/>
              </a:schemeClr>
            </a:solidFill>
          </p:spPr>
          <p:txBody>
            <a:bodyPr wrap="square">
              <a:noAutofit/>
            </a:bodyPr>
            <a:lstStyle/>
            <a:p>
              <a:pPr marL="116717"/>
              <a:r>
                <a:rPr lang="en-US" sz="1400" dirty="0" err="1"/>
                <a:t>eShopOnWeb</a:t>
              </a:r>
              <a:r>
                <a:rPr lang="en-US" sz="1400" dirty="0"/>
                <a:t> CI Build 101 (feature) </a:t>
              </a:r>
            </a:p>
          </p:txBody>
        </p:sp>
        <p:sp>
          <p:nvSpPr>
            <p:cNvPr id="23" name="Rectangle 22">
              <a:extLst>
                <a:ext uri="{FF2B5EF4-FFF2-40B4-BE49-F238E27FC236}">
                  <a16:creationId xmlns:a16="http://schemas.microsoft.com/office/drawing/2014/main" id="{3E5E6D15-420E-470A-B02C-ECEF027E9495}"/>
                </a:ext>
              </a:extLst>
            </p:cNvPr>
            <p:cNvSpPr/>
            <p:nvPr/>
          </p:nvSpPr>
          <p:spPr bwMode="auto">
            <a:xfrm>
              <a:off x="6381847" y="3324077"/>
              <a:ext cx="1645419" cy="339687"/>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sp>
          <p:nvSpPr>
            <p:cNvPr id="24" name="Oval 23">
              <a:extLst>
                <a:ext uri="{FF2B5EF4-FFF2-40B4-BE49-F238E27FC236}">
                  <a16:creationId xmlns:a16="http://schemas.microsoft.com/office/drawing/2014/main" id="{135DD089-B86A-4727-8A99-DF7FEAAD2E72}"/>
                </a:ext>
              </a:extLst>
            </p:cNvPr>
            <p:cNvSpPr/>
            <p:nvPr/>
          </p:nvSpPr>
          <p:spPr bwMode="auto">
            <a:xfrm>
              <a:off x="6423653" y="3294385"/>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3</a:t>
              </a:r>
            </a:p>
          </p:txBody>
        </p:sp>
        <p:sp>
          <p:nvSpPr>
            <p:cNvPr id="25" name="Rectangle 24">
              <a:extLst>
                <a:ext uri="{FF2B5EF4-FFF2-40B4-BE49-F238E27FC236}">
                  <a16:creationId xmlns:a16="http://schemas.microsoft.com/office/drawing/2014/main" id="{CF8CD7B1-E173-462C-A108-C220145D6591}"/>
                </a:ext>
              </a:extLst>
            </p:cNvPr>
            <p:cNvSpPr/>
            <p:nvPr/>
          </p:nvSpPr>
          <p:spPr bwMode="auto">
            <a:xfrm>
              <a:off x="8027269" y="3324077"/>
              <a:ext cx="3035336" cy="33968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 </a:t>
              </a:r>
            </a:p>
          </p:txBody>
        </p:sp>
        <p:sp>
          <p:nvSpPr>
            <p:cNvPr id="41" name="Oval 40">
              <a:extLst>
                <a:ext uri="{FF2B5EF4-FFF2-40B4-BE49-F238E27FC236}">
                  <a16:creationId xmlns:a16="http://schemas.microsoft.com/office/drawing/2014/main" id="{40F61811-9E7D-463B-B5E3-9C6668E02DD9}"/>
                </a:ext>
              </a:extLst>
            </p:cNvPr>
            <p:cNvSpPr/>
            <p:nvPr/>
          </p:nvSpPr>
          <p:spPr bwMode="auto">
            <a:xfrm>
              <a:off x="8099638" y="3284856"/>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dirty="0">
                  <a:solidFill>
                    <a:schemeClr val="tx1"/>
                  </a:solidFill>
                </a:rPr>
                <a:t>4</a:t>
              </a:r>
            </a:p>
          </p:txBody>
        </p:sp>
        <p:sp>
          <p:nvSpPr>
            <p:cNvPr id="28" name="Rectangle 27">
              <a:extLst>
                <a:ext uri="{FF2B5EF4-FFF2-40B4-BE49-F238E27FC236}">
                  <a16:creationId xmlns:a16="http://schemas.microsoft.com/office/drawing/2014/main" id="{33AF652A-5E50-43B0-B338-999EDADCF476}"/>
                </a:ext>
              </a:extLst>
            </p:cNvPr>
            <p:cNvSpPr/>
            <p:nvPr/>
          </p:nvSpPr>
          <p:spPr bwMode="auto">
            <a:xfrm>
              <a:off x="8293966" y="2403675"/>
              <a:ext cx="1636478" cy="339687"/>
            </a:xfrm>
            <a:prstGeom prst="rect">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pic>
          <p:nvPicPr>
            <p:cNvPr id="5" name="Picture 4" descr="An icon of a person">
              <a:extLst>
                <a:ext uri="{FF2B5EF4-FFF2-40B4-BE49-F238E27FC236}">
                  <a16:creationId xmlns:a16="http://schemas.microsoft.com/office/drawing/2014/main" id="{0C2EB1A4-17DF-429F-95B7-A3D181EB4206}"/>
                </a:ext>
              </a:extLst>
            </p:cNvPr>
            <p:cNvPicPr>
              <a:picLocks noChangeAspect="1"/>
            </p:cNvPicPr>
            <p:nvPr/>
          </p:nvPicPr>
          <p:blipFill>
            <a:blip r:embed="rId3"/>
            <a:stretch>
              <a:fillRect/>
            </a:stretch>
          </p:blipFill>
          <p:spPr>
            <a:xfrm>
              <a:off x="9029152" y="2469591"/>
              <a:ext cx="167640" cy="210312"/>
            </a:xfrm>
            <a:prstGeom prst="rect">
              <a:avLst/>
            </a:prstGeom>
          </p:spPr>
        </p:pic>
        <p:sp>
          <p:nvSpPr>
            <p:cNvPr id="29" name="Rectangle 28">
              <a:extLst>
                <a:ext uri="{FF2B5EF4-FFF2-40B4-BE49-F238E27FC236}">
                  <a16:creationId xmlns:a16="http://schemas.microsoft.com/office/drawing/2014/main" id="{F2F22B45-4EBE-4304-BF0B-51395B602E20}"/>
                </a:ext>
              </a:extLst>
            </p:cNvPr>
            <p:cNvSpPr/>
            <p:nvPr/>
          </p:nvSpPr>
          <p:spPr bwMode="auto">
            <a:xfrm>
              <a:off x="9930443" y="2403675"/>
              <a:ext cx="1398861" cy="33968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sp>
          <p:nvSpPr>
            <p:cNvPr id="32" name="Oval 31">
              <a:extLst>
                <a:ext uri="{FF2B5EF4-FFF2-40B4-BE49-F238E27FC236}">
                  <a16:creationId xmlns:a16="http://schemas.microsoft.com/office/drawing/2014/main" id="{2DF2C528-B6EA-4335-B426-51F5DA4D01EB}"/>
                </a:ext>
              </a:extLst>
            </p:cNvPr>
            <p:cNvSpPr/>
            <p:nvPr/>
          </p:nvSpPr>
          <p:spPr bwMode="auto">
            <a:xfrm>
              <a:off x="10036217" y="2344191"/>
              <a:ext cx="418127" cy="418127"/>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800" b="1">
                  <a:solidFill>
                    <a:schemeClr val="tx1"/>
                  </a:solidFill>
                </a:rPr>
                <a:t>5</a:t>
              </a:r>
            </a:p>
          </p:txBody>
        </p:sp>
        <p:sp>
          <p:nvSpPr>
            <p:cNvPr id="30" name="Rectangle 29">
              <a:extLst>
                <a:ext uri="{FF2B5EF4-FFF2-40B4-BE49-F238E27FC236}">
                  <a16:creationId xmlns:a16="http://schemas.microsoft.com/office/drawing/2014/main" id="{A49860CF-BA45-443F-AF8F-3E8568537F82}"/>
                </a:ext>
              </a:extLst>
            </p:cNvPr>
            <p:cNvSpPr/>
            <p:nvPr/>
          </p:nvSpPr>
          <p:spPr bwMode="auto">
            <a:xfrm>
              <a:off x="11329304" y="2403675"/>
              <a:ext cx="429240" cy="339687"/>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a:extLst>
                <a:ext uri="{FF2B5EF4-FFF2-40B4-BE49-F238E27FC236}">
                  <a16:creationId xmlns:a16="http://schemas.microsoft.com/office/drawing/2014/main" id="{E91BD168-3673-46A1-940A-D56CF0570C0A}"/>
                </a:ext>
              </a:extLst>
            </p:cNvPr>
            <p:cNvSpPr/>
            <p:nvPr/>
          </p:nvSpPr>
          <p:spPr>
            <a:xfrm>
              <a:off x="834277" y="3944509"/>
              <a:ext cx="3728411" cy="339687"/>
            </a:xfrm>
            <a:prstGeom prst="rect">
              <a:avLst/>
            </a:prstGeom>
            <a:solidFill>
              <a:schemeClr val="tx2">
                <a:lumMod val="20000"/>
                <a:lumOff val="80000"/>
              </a:schemeClr>
            </a:solidFill>
          </p:spPr>
          <p:txBody>
            <a:bodyPr wrap="square" anchor="ctr">
              <a:noAutofit/>
            </a:bodyPr>
            <a:lstStyle/>
            <a:p>
              <a:pPr algn="ctr"/>
              <a:r>
                <a:rPr lang="en-US" sz="1400" dirty="0"/>
                <a:t>Queued build waiting for pipeline </a:t>
              </a:r>
            </a:p>
          </p:txBody>
        </p:sp>
        <p:sp>
          <p:nvSpPr>
            <p:cNvPr id="37" name="Rectangle 36">
              <a:extLst>
                <a:ext uri="{FF2B5EF4-FFF2-40B4-BE49-F238E27FC236}">
                  <a16:creationId xmlns:a16="http://schemas.microsoft.com/office/drawing/2014/main" id="{4A68B687-5651-4EAB-A4C0-515CF42903E5}"/>
                </a:ext>
              </a:extLst>
            </p:cNvPr>
            <p:cNvSpPr/>
            <p:nvPr/>
          </p:nvSpPr>
          <p:spPr>
            <a:xfrm>
              <a:off x="834277" y="4350077"/>
              <a:ext cx="3724579" cy="339687"/>
            </a:xfrm>
            <a:prstGeom prst="rect">
              <a:avLst/>
            </a:prstGeom>
            <a:solidFill>
              <a:schemeClr val="accent5">
                <a:lumMod val="20000"/>
                <a:lumOff val="80000"/>
              </a:schemeClr>
            </a:solidFill>
          </p:spPr>
          <p:txBody>
            <a:bodyPr wrap="square" anchor="ctr">
              <a:noAutofit/>
            </a:bodyPr>
            <a:lstStyle/>
            <a:p>
              <a:pPr algn="ctr"/>
              <a:r>
                <a:rPr lang="en-US" sz="1400"/>
                <a:t>Release waiting for pipeline </a:t>
              </a:r>
            </a:p>
          </p:txBody>
        </p:sp>
        <p:sp>
          <p:nvSpPr>
            <p:cNvPr id="38" name="Rectangle 37">
              <a:extLst>
                <a:ext uri="{FF2B5EF4-FFF2-40B4-BE49-F238E27FC236}">
                  <a16:creationId xmlns:a16="http://schemas.microsoft.com/office/drawing/2014/main" id="{AF13FD07-E85A-42AF-BD7D-063642314EC2}"/>
                </a:ext>
              </a:extLst>
            </p:cNvPr>
            <p:cNvSpPr/>
            <p:nvPr/>
          </p:nvSpPr>
          <p:spPr>
            <a:xfrm>
              <a:off x="4723653" y="3944509"/>
              <a:ext cx="2265005" cy="339687"/>
            </a:xfrm>
            <a:prstGeom prst="rect">
              <a:avLst/>
            </a:prstGeom>
            <a:solidFill>
              <a:srgbClr val="243A5E"/>
            </a:solidFill>
          </p:spPr>
          <p:txBody>
            <a:bodyPr wrap="square" anchor="ctr">
              <a:noAutofit/>
            </a:bodyPr>
            <a:lstStyle/>
            <a:p>
              <a:pPr algn="ctr"/>
              <a:r>
                <a:rPr lang="en-US" sz="1400" dirty="0">
                  <a:solidFill>
                    <a:schemeClr val="bg1"/>
                  </a:solidFill>
                </a:rPr>
                <a:t>Build running </a:t>
              </a:r>
            </a:p>
          </p:txBody>
        </p:sp>
        <p:sp>
          <p:nvSpPr>
            <p:cNvPr id="39" name="Rectangle 38">
              <a:extLst>
                <a:ext uri="{FF2B5EF4-FFF2-40B4-BE49-F238E27FC236}">
                  <a16:creationId xmlns:a16="http://schemas.microsoft.com/office/drawing/2014/main" id="{6FD3636C-04CA-41A7-9F7B-820C91E10B46}"/>
                </a:ext>
              </a:extLst>
            </p:cNvPr>
            <p:cNvSpPr/>
            <p:nvPr/>
          </p:nvSpPr>
          <p:spPr>
            <a:xfrm>
              <a:off x="4723651" y="4350077"/>
              <a:ext cx="2265005" cy="339687"/>
            </a:xfrm>
            <a:prstGeom prst="rect">
              <a:avLst/>
            </a:prstGeom>
            <a:solidFill>
              <a:schemeClr val="accent5">
                <a:lumMod val="75000"/>
              </a:schemeClr>
            </a:solidFill>
          </p:spPr>
          <p:txBody>
            <a:bodyPr wrap="square" anchor="ctr">
              <a:noAutofit/>
            </a:bodyPr>
            <a:lstStyle/>
            <a:p>
              <a:pPr algn="ctr"/>
              <a:r>
                <a:rPr lang="en-US" sz="1400" dirty="0"/>
                <a:t>Release running </a:t>
              </a:r>
            </a:p>
          </p:txBody>
        </p:sp>
        <p:sp>
          <p:nvSpPr>
            <p:cNvPr id="40" name="Rectangle 39">
              <a:extLst>
                <a:ext uri="{FF2B5EF4-FFF2-40B4-BE49-F238E27FC236}">
                  <a16:creationId xmlns:a16="http://schemas.microsoft.com/office/drawing/2014/main" id="{0A2044C9-2653-490D-84C2-C7BEF735DB12}"/>
                </a:ext>
              </a:extLst>
            </p:cNvPr>
            <p:cNvSpPr/>
            <p:nvPr/>
          </p:nvSpPr>
          <p:spPr>
            <a:xfrm>
              <a:off x="7322084" y="4350077"/>
              <a:ext cx="3684308" cy="339687"/>
            </a:xfrm>
            <a:prstGeom prst="rect">
              <a:avLst/>
            </a:prstGeom>
            <a:solidFill>
              <a:schemeClr val="accent5">
                <a:lumMod val="40000"/>
                <a:lumOff val="60000"/>
              </a:schemeClr>
            </a:solidFill>
          </p:spPr>
          <p:txBody>
            <a:bodyPr wrap="square" anchor="ctr">
              <a:noAutofit/>
            </a:bodyPr>
            <a:lstStyle/>
            <a:p>
              <a:pPr algn="ctr"/>
              <a:r>
                <a:rPr lang="en-US" sz="1400" dirty="0"/>
                <a:t>Release waiting for approval </a:t>
              </a:r>
            </a:p>
          </p:txBody>
        </p:sp>
        <p:pic>
          <p:nvPicPr>
            <p:cNvPr id="49" name="Picture 48" descr="An icon of a person">
              <a:extLst>
                <a:ext uri="{FF2B5EF4-FFF2-40B4-BE49-F238E27FC236}">
                  <a16:creationId xmlns:a16="http://schemas.microsoft.com/office/drawing/2014/main" id="{A3B7F243-2FFC-4A32-AA91-0117CDDD556B}"/>
                </a:ext>
              </a:extLst>
            </p:cNvPr>
            <p:cNvPicPr>
              <a:picLocks noChangeAspect="1"/>
            </p:cNvPicPr>
            <p:nvPr/>
          </p:nvPicPr>
          <p:blipFill>
            <a:blip r:embed="rId3"/>
            <a:stretch>
              <a:fillRect/>
            </a:stretch>
          </p:blipFill>
          <p:spPr>
            <a:xfrm>
              <a:off x="7520108" y="4415993"/>
              <a:ext cx="167640" cy="210311"/>
            </a:xfrm>
            <a:prstGeom prst="rect">
              <a:avLst/>
            </a:prstGeom>
          </p:spPr>
        </p:pic>
      </p:grpSp>
      <p:sp>
        <p:nvSpPr>
          <p:cNvPr id="13" name="Rectangle 12">
            <a:extLst>
              <a:ext uri="{FF2B5EF4-FFF2-40B4-BE49-F238E27FC236}">
                <a16:creationId xmlns:a16="http://schemas.microsoft.com/office/drawing/2014/main" id="{8BDF1E37-9BCC-3044-F197-12449112C357}"/>
              </a:ext>
            </a:extLst>
          </p:cNvPr>
          <p:cNvSpPr>
            <a:spLocks/>
          </p:cNvSpPr>
          <p:nvPr/>
        </p:nvSpPr>
        <p:spPr>
          <a:xfrm>
            <a:off x="588261" y="4998204"/>
            <a:ext cx="3306915" cy="553998"/>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This is a simple example of a Microsoft-hosted parallel job.</a:t>
            </a:r>
          </a:p>
        </p:txBody>
      </p:sp>
      <p:sp>
        <p:nvSpPr>
          <p:cNvPr id="14" name="Rectangle 13">
            <a:extLst>
              <a:ext uri="{FF2B5EF4-FFF2-40B4-BE49-F238E27FC236}">
                <a16:creationId xmlns:a16="http://schemas.microsoft.com/office/drawing/2014/main" id="{C9565845-5C7A-0479-6CE0-0D9274BE0D98}"/>
              </a:ext>
            </a:extLst>
          </p:cNvPr>
          <p:cNvSpPr>
            <a:spLocks/>
          </p:cNvSpPr>
          <p:nvPr/>
        </p:nvSpPr>
        <p:spPr>
          <a:xfrm>
            <a:off x="4450923" y="4998204"/>
            <a:ext cx="3306915" cy="1107996"/>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Users can collectively run</a:t>
            </a:r>
            <a:br>
              <a:rPr lang="en-US" sz="1800" dirty="0">
                <a:cs typeface="Segoe UI Semibold" panose="020B0702040204020203" pitchFamily="34" charset="0"/>
              </a:rPr>
            </a:br>
            <a:r>
              <a:rPr lang="en-US" sz="1800" dirty="0">
                <a:cs typeface="Segoe UI Semibold" panose="020B0702040204020203" pitchFamily="34" charset="0"/>
              </a:rPr>
              <a:t>only one build or release job</a:t>
            </a:r>
            <a:br>
              <a:rPr lang="en-US" sz="1800" dirty="0">
                <a:cs typeface="Segoe UI Semibold" panose="020B0702040204020203" pitchFamily="34" charset="0"/>
              </a:rPr>
            </a:br>
            <a:r>
              <a:rPr lang="en-US" sz="1800" dirty="0">
                <a:cs typeface="Segoe UI Semibold" panose="020B0702040204020203" pitchFamily="34" charset="0"/>
              </a:rPr>
              <a:t>at a time; additional jobs</a:t>
            </a:r>
            <a:br>
              <a:rPr lang="en-US" sz="1800" dirty="0">
                <a:cs typeface="Segoe UI Semibold" panose="020B0702040204020203" pitchFamily="34" charset="0"/>
              </a:rPr>
            </a:br>
            <a:r>
              <a:rPr lang="en-US" sz="1800" dirty="0">
                <a:cs typeface="Segoe UI Semibold" panose="020B0702040204020203" pitchFamily="34" charset="0"/>
              </a:rPr>
              <a:t>are queued.</a:t>
            </a:r>
          </a:p>
        </p:txBody>
      </p:sp>
      <p:sp>
        <p:nvSpPr>
          <p:cNvPr id="15" name="Rectangle 14">
            <a:extLst>
              <a:ext uri="{FF2B5EF4-FFF2-40B4-BE49-F238E27FC236}">
                <a16:creationId xmlns:a16="http://schemas.microsoft.com/office/drawing/2014/main" id="{85E8C8CE-8977-BCF6-EE35-6537FDB8D556}"/>
              </a:ext>
            </a:extLst>
          </p:cNvPr>
          <p:cNvSpPr>
            <a:spLocks/>
          </p:cNvSpPr>
          <p:nvPr/>
        </p:nvSpPr>
        <p:spPr>
          <a:xfrm>
            <a:off x="8313584" y="4998204"/>
            <a:ext cx="3306915" cy="830997"/>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A release consumes a parallel job only when it’s being actively deployed to a stage.</a:t>
            </a:r>
          </a:p>
        </p:txBody>
      </p:sp>
    </p:spTree>
    <p:extLst>
      <p:ext uri="{BB962C8B-B14F-4D97-AF65-F5344CB8AC3E}">
        <p14:creationId xmlns:p14="http://schemas.microsoft.com/office/powerpoint/2010/main" val="45995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2B144-0571-40E3-B342-1988B0E4017B}"/>
              </a:ext>
            </a:extLst>
          </p:cNvPr>
          <p:cNvSpPr>
            <a:spLocks noGrp="1"/>
          </p:cNvSpPr>
          <p:nvPr>
            <p:ph type="title"/>
          </p:nvPr>
        </p:nvSpPr>
        <p:spPr/>
        <p:txBody>
          <a:bodyPr/>
          <a:lstStyle/>
          <a:p>
            <a:r>
              <a:rPr lang="en-US" dirty="0"/>
              <a:t>Estimate parallel jobs</a:t>
            </a:r>
          </a:p>
        </p:txBody>
      </p:sp>
      <p:sp>
        <p:nvSpPr>
          <p:cNvPr id="4" name="Text Placeholder 3">
            <a:extLst>
              <a:ext uri="{FF2B5EF4-FFF2-40B4-BE49-F238E27FC236}">
                <a16:creationId xmlns:a16="http://schemas.microsoft.com/office/drawing/2014/main" id="{E2BBBDD8-F3BD-7A41-13FC-4ECC28CC0891}"/>
              </a:ext>
            </a:extLst>
          </p:cNvPr>
          <p:cNvSpPr>
            <a:spLocks noGrp="1"/>
          </p:cNvSpPr>
          <p:nvPr>
            <p:ph type="body" sz="quarter" idx="15"/>
          </p:nvPr>
        </p:nvSpPr>
        <p:spPr>
          <a:xfrm>
            <a:off x="584203" y="1594157"/>
            <a:ext cx="2971798" cy="2954655"/>
          </a:xfrm>
        </p:spPr>
        <p:txBody>
          <a:bodyPr/>
          <a:lstStyle/>
          <a:p>
            <a:pPr marL="228600" indent="-228600">
              <a:spcBef>
                <a:spcPts val="0"/>
              </a:spcBef>
              <a:spcAft>
                <a:spcPts val="1200"/>
              </a:spcAft>
              <a:buFont typeface="Arial"/>
              <a:buChar char="•"/>
            </a:pPr>
            <a:r>
              <a:rPr lang="en-US" sz="1800" dirty="0">
                <a:solidFill>
                  <a:schemeClr val="tx1"/>
                </a:solidFill>
              </a:rPr>
              <a:t>Determine how many parallel jobs you need. </a:t>
            </a:r>
            <a:endParaRPr lang="en-US" sz="1800" dirty="0"/>
          </a:p>
          <a:p>
            <a:pPr marL="228600" indent="-228600">
              <a:spcBef>
                <a:spcPts val="0"/>
              </a:spcBef>
              <a:spcAft>
                <a:spcPts val="1200"/>
              </a:spcAft>
              <a:buFont typeface="Arial"/>
              <a:buChar char="•"/>
            </a:pPr>
            <a:r>
              <a:rPr lang="en-US" sz="1800" dirty="0">
                <a:solidFill>
                  <a:schemeClr val="tx1"/>
                </a:solidFill>
              </a:rPr>
              <a:t>Simple estimates vs Detailed estimates</a:t>
            </a:r>
            <a:endParaRPr lang="en-US" sz="1800" dirty="0">
              <a:solidFill>
                <a:schemeClr val="tx1"/>
              </a:solidFill>
              <a:cs typeface="Segoe UI"/>
            </a:endParaRPr>
          </a:p>
          <a:p>
            <a:pPr marL="228600" indent="-228600">
              <a:spcBef>
                <a:spcPts val="0"/>
              </a:spcBef>
              <a:spcAft>
                <a:spcPts val="1200"/>
              </a:spcAft>
              <a:buFont typeface="Arial"/>
              <a:buChar char="•"/>
            </a:pPr>
            <a:r>
              <a:rPr lang="en-US" sz="1800" dirty="0">
                <a:solidFill>
                  <a:schemeClr val="tx1"/>
                </a:solidFill>
              </a:rPr>
              <a:t>You can display all the builds and releases.</a:t>
            </a:r>
            <a:endParaRPr lang="en-US" sz="1800" dirty="0">
              <a:solidFill>
                <a:schemeClr val="tx1"/>
              </a:solidFill>
              <a:cs typeface="Segoe UI"/>
            </a:endParaRPr>
          </a:p>
          <a:p>
            <a:pPr marL="228600" indent="-228600">
              <a:spcBef>
                <a:spcPts val="0"/>
              </a:spcBef>
              <a:spcAft>
                <a:spcPts val="1200"/>
              </a:spcAft>
              <a:buFont typeface="Arial"/>
              <a:buChar char="•"/>
            </a:pPr>
            <a:r>
              <a:rPr lang="en-US" sz="1800" dirty="0">
                <a:solidFill>
                  <a:schemeClr val="tx1"/>
                </a:solidFill>
              </a:rPr>
              <a:t>Parallel jobs are purchased at the organization level and are shared by all projects.</a:t>
            </a:r>
            <a:endParaRPr lang="en-US" sz="1800" dirty="0">
              <a:solidFill>
                <a:schemeClr val="tx1"/>
              </a:solidFill>
              <a:cs typeface="Segoe UI"/>
            </a:endParaRPr>
          </a:p>
        </p:txBody>
      </p:sp>
      <p:pic>
        <p:nvPicPr>
          <p:cNvPr id="8" name="Picture 7" descr="Screenshot of Azure DevOps organization settings parallel jobs.">
            <a:extLst>
              <a:ext uri="{FF2B5EF4-FFF2-40B4-BE49-F238E27FC236}">
                <a16:creationId xmlns:a16="http://schemas.microsoft.com/office/drawing/2014/main" id="{C42FC30A-09EA-4A40-9E04-7753C8180B89}"/>
              </a:ext>
            </a:extLst>
          </p:cNvPr>
          <p:cNvPicPr>
            <a:picLocks/>
          </p:cNvPicPr>
          <p:nvPr/>
        </p:nvPicPr>
        <p:blipFill rotWithShape="1">
          <a:blip r:embed="rId2"/>
          <a:srcRect l="-11988" t="508" r="-11988" b="508"/>
          <a:stretch/>
        </p:blipFill>
        <p:spPr>
          <a:xfrm>
            <a:off x="4064000" y="1581150"/>
            <a:ext cx="7535862" cy="4430720"/>
          </a:xfrm>
          <a:prstGeom prst="rect">
            <a:avLst/>
          </a:prstGeom>
          <a:solidFill>
            <a:srgbClr val="FFFFFF"/>
          </a:solidFill>
          <a:ln w="38100">
            <a:solidFill>
              <a:srgbClr val="C73ECC"/>
            </a:solidFill>
          </a:ln>
        </p:spPr>
      </p:pic>
    </p:spTree>
    <p:extLst>
      <p:ext uri="{BB962C8B-B14F-4D97-AF65-F5344CB8AC3E}">
        <p14:creationId xmlns:p14="http://schemas.microsoft.com/office/powerpoint/2010/main" val="6169042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7C0FC-BD65-469A-89F7-B3E302FD49EA}"/>
              </a:ext>
            </a:extLst>
          </p:cNvPr>
          <p:cNvSpPr>
            <a:spLocks noGrp="1"/>
          </p:cNvSpPr>
          <p:nvPr>
            <p:ph type="title"/>
          </p:nvPr>
        </p:nvSpPr>
        <p:spPr>
          <a:xfrm>
            <a:off x="588963" y="585788"/>
            <a:ext cx="11010900" cy="492125"/>
          </a:xfrm>
        </p:spPr>
        <p:txBody>
          <a:bodyPr/>
          <a:lstStyle/>
          <a:p>
            <a:r>
              <a:rPr lang="en-US" dirty="0"/>
              <a:t>Describe Azure Pipelines and open-source projects</a:t>
            </a:r>
          </a:p>
        </p:txBody>
      </p:sp>
      <p:sp>
        <p:nvSpPr>
          <p:cNvPr id="20" name="Oval 19">
            <a:extLst>
              <a:ext uri="{FF2B5EF4-FFF2-40B4-BE49-F238E27FC236}">
                <a16:creationId xmlns:a16="http://schemas.microsoft.com/office/drawing/2014/main" id="{33B68B67-9F7D-26B1-91D5-A5649BC7235D}"/>
              </a:ext>
            </a:extLst>
          </p:cNvPr>
          <p:cNvSpPr>
            <a:spLocks/>
          </p:cNvSpPr>
          <p:nvPr/>
        </p:nvSpPr>
        <p:spPr bwMode="auto">
          <a:xfrm>
            <a:off x="549721" y="15066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7" name="Text Placeholder 5">
            <a:extLst>
              <a:ext uri="{FF2B5EF4-FFF2-40B4-BE49-F238E27FC236}">
                <a16:creationId xmlns:a16="http://schemas.microsoft.com/office/drawing/2014/main" id="{1E3EEE6C-53F7-47EB-0EF7-7E0D181AA09A}"/>
              </a:ext>
            </a:extLst>
          </p:cNvPr>
          <p:cNvSpPr txBox="1">
            <a:spLocks/>
          </p:cNvSpPr>
          <p:nvPr/>
        </p:nvSpPr>
        <p:spPr>
          <a:xfrm>
            <a:off x="1333504" y="1506697"/>
            <a:ext cx="10266359" cy="984885"/>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How do I qualify for the free tier of public projects?</a:t>
            </a:r>
          </a:p>
          <a:p>
            <a:pPr marL="342900" indent="-228600">
              <a:spcAft>
                <a:spcPts val="600"/>
              </a:spcAft>
              <a:buFont typeface="Arial" panose="020B0604020202020204" pitchFamily="34" charset="0"/>
              <a:buChar char="•"/>
            </a:pPr>
            <a:r>
              <a:rPr lang="en-US" dirty="0">
                <a:latin typeface="+mn-lt"/>
              </a:rPr>
              <a:t>The project must be a Public project and</a:t>
            </a:r>
          </a:p>
          <a:p>
            <a:pPr marL="342900" indent="-228600">
              <a:spcAft>
                <a:spcPts val="600"/>
              </a:spcAft>
              <a:buFont typeface="Arial" panose="020B0604020202020204" pitchFamily="34" charset="0"/>
              <a:buChar char="•"/>
            </a:pPr>
            <a:r>
              <a:rPr lang="en-US" dirty="0">
                <a:latin typeface="+mn-lt"/>
              </a:rPr>
              <a:t>Build a Public Repo</a:t>
            </a:r>
          </a:p>
        </p:txBody>
      </p:sp>
      <p:sp>
        <p:nvSpPr>
          <p:cNvPr id="21" name="Oval 20">
            <a:extLst>
              <a:ext uri="{FF2B5EF4-FFF2-40B4-BE49-F238E27FC236}">
                <a16:creationId xmlns:a16="http://schemas.microsoft.com/office/drawing/2014/main" id="{CA128AD3-A291-B8F7-95EB-247F1870BF54}"/>
              </a:ext>
            </a:extLst>
          </p:cNvPr>
          <p:cNvSpPr>
            <a:spLocks/>
          </p:cNvSpPr>
          <p:nvPr/>
        </p:nvSpPr>
        <p:spPr bwMode="auto">
          <a:xfrm>
            <a:off x="549721" y="265448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4" name="Text Placeholder 5">
            <a:extLst>
              <a:ext uri="{FF2B5EF4-FFF2-40B4-BE49-F238E27FC236}">
                <a16:creationId xmlns:a16="http://schemas.microsoft.com/office/drawing/2014/main" id="{FD4C4C70-1305-6D95-6B3D-F9CC231803D9}"/>
              </a:ext>
            </a:extLst>
          </p:cNvPr>
          <p:cNvSpPr txBox="1">
            <a:spLocks/>
          </p:cNvSpPr>
          <p:nvPr/>
        </p:nvSpPr>
        <p:spPr>
          <a:xfrm>
            <a:off x="1333504" y="2654483"/>
            <a:ext cx="10266359" cy="984885"/>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Are there limits on who can use Azure Pipelines?</a:t>
            </a:r>
          </a:p>
          <a:p>
            <a:pPr marL="342900" indent="-228600">
              <a:spcAft>
                <a:spcPts val="600"/>
              </a:spcAft>
              <a:buFont typeface="Arial" panose="020B0604020202020204" pitchFamily="34" charset="0"/>
              <a:buChar char="•"/>
            </a:pPr>
            <a:r>
              <a:rPr lang="en-US" dirty="0">
                <a:latin typeface="+mn-lt"/>
              </a:rPr>
              <a:t>Unlimited users – no per user cost</a:t>
            </a:r>
          </a:p>
          <a:p>
            <a:pPr marL="342900" indent="-228600">
              <a:spcAft>
                <a:spcPts val="600"/>
              </a:spcAft>
              <a:buFont typeface="Arial" panose="020B0604020202020204" pitchFamily="34" charset="0"/>
              <a:buChar char="•"/>
            </a:pPr>
            <a:r>
              <a:rPr lang="en-US" dirty="0">
                <a:latin typeface="+mn-lt"/>
              </a:rPr>
              <a:t>Users with Basic and Stakeholder access can author pipelines</a:t>
            </a:r>
          </a:p>
        </p:txBody>
      </p:sp>
      <p:sp>
        <p:nvSpPr>
          <p:cNvPr id="22" name="Oval 21">
            <a:extLst>
              <a:ext uri="{FF2B5EF4-FFF2-40B4-BE49-F238E27FC236}">
                <a16:creationId xmlns:a16="http://schemas.microsoft.com/office/drawing/2014/main" id="{91158CFE-7FA0-864B-135B-124CA6BDEA9B}"/>
              </a:ext>
            </a:extLst>
          </p:cNvPr>
          <p:cNvSpPr>
            <a:spLocks/>
          </p:cNvSpPr>
          <p:nvPr/>
        </p:nvSpPr>
        <p:spPr bwMode="auto">
          <a:xfrm>
            <a:off x="549721" y="380226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5" name="Text Placeholder 5">
            <a:extLst>
              <a:ext uri="{FF2B5EF4-FFF2-40B4-BE49-F238E27FC236}">
                <a16:creationId xmlns:a16="http://schemas.microsoft.com/office/drawing/2014/main" id="{853B8506-3214-2F23-DDBD-6E8851854276}"/>
              </a:ext>
            </a:extLst>
          </p:cNvPr>
          <p:cNvSpPr txBox="1">
            <a:spLocks/>
          </p:cNvSpPr>
          <p:nvPr/>
        </p:nvSpPr>
        <p:spPr>
          <a:xfrm>
            <a:off x="1333504" y="3802269"/>
            <a:ext cx="10266359" cy="1338828"/>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Are there any limits on the number of builds and release pipelines that I can create?</a:t>
            </a:r>
          </a:p>
          <a:p>
            <a:pPr marL="342900" indent="-228600">
              <a:spcAft>
                <a:spcPts val="600"/>
              </a:spcAft>
              <a:buFont typeface="Arial" panose="020B0604020202020204" pitchFamily="34" charset="0"/>
              <a:buChar char="•"/>
            </a:pPr>
            <a:r>
              <a:rPr lang="en-US" dirty="0">
                <a:latin typeface="+mn-lt"/>
              </a:rPr>
              <a:t>No limits to the number of pipelines </a:t>
            </a:r>
          </a:p>
          <a:p>
            <a:pPr marL="342900" indent="-228600">
              <a:spcAft>
                <a:spcPts val="600"/>
              </a:spcAft>
              <a:buFont typeface="Arial" panose="020B0604020202020204" pitchFamily="34" charset="0"/>
              <a:buChar char="•"/>
            </a:pPr>
            <a:r>
              <a:rPr lang="en-US" dirty="0">
                <a:latin typeface="+mn-lt"/>
              </a:rPr>
              <a:t>Unlimited Self hosted Build Agents</a:t>
            </a:r>
          </a:p>
          <a:p>
            <a:pPr marL="342900" indent="-228600">
              <a:spcAft>
                <a:spcPts val="600"/>
              </a:spcAft>
              <a:buFont typeface="Arial" panose="020B0604020202020204" pitchFamily="34" charset="0"/>
              <a:buChar char="•"/>
            </a:pPr>
            <a:r>
              <a:rPr lang="en-US" dirty="0">
                <a:latin typeface="+mn-lt"/>
              </a:rPr>
              <a:t>10 Free parallel jobs</a:t>
            </a:r>
          </a:p>
        </p:txBody>
      </p:sp>
      <p:sp>
        <p:nvSpPr>
          <p:cNvPr id="23" name="Oval 22">
            <a:extLst>
              <a:ext uri="{FF2B5EF4-FFF2-40B4-BE49-F238E27FC236}">
                <a16:creationId xmlns:a16="http://schemas.microsoft.com/office/drawing/2014/main" id="{A09FC2F0-A1F4-013A-8F48-BF677F53F623}"/>
              </a:ext>
            </a:extLst>
          </p:cNvPr>
          <p:cNvSpPr>
            <a:spLocks/>
          </p:cNvSpPr>
          <p:nvPr/>
        </p:nvSpPr>
        <p:spPr bwMode="auto">
          <a:xfrm>
            <a:off x="549721" y="53039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26" name="Text Placeholder 5">
            <a:extLst>
              <a:ext uri="{FF2B5EF4-FFF2-40B4-BE49-F238E27FC236}">
                <a16:creationId xmlns:a16="http://schemas.microsoft.com/office/drawing/2014/main" id="{7DCC6460-A17C-584F-727F-2ECF5107C6E2}"/>
              </a:ext>
            </a:extLst>
          </p:cNvPr>
          <p:cNvSpPr txBox="1">
            <a:spLocks/>
          </p:cNvSpPr>
          <p:nvPr/>
        </p:nvSpPr>
        <p:spPr>
          <a:xfrm>
            <a:off x="1333504" y="5303997"/>
            <a:ext cx="10266359" cy="907941"/>
          </a:xfrm>
          <a:prstGeom prst="rect">
            <a:avLst/>
          </a:prstGeom>
        </p:spPr>
        <p:txBody>
          <a:bodyPr vert="horz" wrap="square" lIns="0" tIns="0" rIns="0" bIns="0" rtlCol="0" anchor="t">
            <a:spAutoFit/>
          </a:bodyPr>
          <a:lstStyle>
            <a:lvl1pPr marL="0" marR="0" indent="0" algn="l" defTabSz="932563" rtl="0" eaLnBrk="1" fontAlgn="auto" latinLnBrk="0" hangingPunct="1">
              <a:lnSpc>
                <a:spcPct val="100000"/>
              </a:lnSpc>
              <a:spcBef>
                <a:spcPts val="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265125" marR="0" indent="-109707"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As a Visual Studio Enterprise subscriber, do I get additional parallel jobs for Azure Pipelines?</a:t>
            </a:r>
          </a:p>
          <a:p>
            <a:pPr marL="342900" indent="-228600">
              <a:spcAft>
                <a:spcPts val="600"/>
              </a:spcAft>
              <a:buFont typeface="Arial" panose="020B0604020202020204" pitchFamily="34" charset="0"/>
              <a:buChar char="•"/>
            </a:pPr>
            <a:r>
              <a:rPr lang="en-US" dirty="0">
                <a:latin typeface="+mn-lt"/>
              </a:rPr>
              <a:t>Subscribers will get one self-hosted</a:t>
            </a:r>
            <a:br>
              <a:rPr lang="en-US" dirty="0">
                <a:latin typeface="+mn-lt"/>
              </a:rPr>
            </a:br>
            <a:r>
              <a:rPr lang="en-US" dirty="0">
                <a:latin typeface="+mn-lt"/>
              </a:rPr>
              <a:t>parallel job in each organization</a:t>
            </a:r>
          </a:p>
        </p:txBody>
      </p:sp>
    </p:spTree>
    <p:extLst>
      <p:ext uri="{BB962C8B-B14F-4D97-AF65-F5344CB8AC3E}">
        <p14:creationId xmlns:p14="http://schemas.microsoft.com/office/powerpoint/2010/main" val="28145062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678545" y="2757893"/>
            <a:ext cx="6220505" cy="1231043"/>
          </a:xfrm>
        </p:spPr>
        <p:txBody>
          <a:bodyPr/>
          <a:lstStyle/>
          <a:p>
            <a:r>
              <a:rPr lang="en-US" dirty="0"/>
              <a:t>Module 01: Explore Azure Pipelines</a:t>
            </a:r>
          </a:p>
        </p:txBody>
      </p:sp>
    </p:spTree>
    <p:extLst>
      <p:ext uri="{BB962C8B-B14F-4D97-AF65-F5344CB8AC3E}">
        <p14:creationId xmlns:p14="http://schemas.microsoft.com/office/powerpoint/2010/main" val="106839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AFAF13-0055-4655-AC55-ECF597892FBB}"/>
              </a:ext>
            </a:extLst>
          </p:cNvPr>
          <p:cNvSpPr>
            <a:spLocks noGrp="1"/>
          </p:cNvSpPr>
          <p:nvPr>
            <p:ph type="title"/>
          </p:nvPr>
        </p:nvSpPr>
        <p:spPr/>
        <p:txBody>
          <a:bodyPr/>
          <a:lstStyle/>
          <a:p>
            <a:r>
              <a:rPr lang="en-US" dirty="0"/>
              <a:t>Explore Azure Pipelines and Visual Designer</a:t>
            </a:r>
          </a:p>
        </p:txBody>
      </p:sp>
      <p:sp>
        <p:nvSpPr>
          <p:cNvPr id="2" name="Text Placeholder 1">
            <a:extLst>
              <a:ext uri="{FF2B5EF4-FFF2-40B4-BE49-F238E27FC236}">
                <a16:creationId xmlns:a16="http://schemas.microsoft.com/office/drawing/2014/main" id="{C81D04EF-A3DF-15C6-A758-5783F98B13CC}"/>
              </a:ext>
            </a:extLst>
          </p:cNvPr>
          <p:cNvSpPr>
            <a:spLocks noGrp="1"/>
          </p:cNvSpPr>
          <p:nvPr>
            <p:ph type="body" sz="quarter" idx="17"/>
          </p:nvPr>
        </p:nvSpPr>
        <p:spPr>
          <a:xfrm>
            <a:off x="584201" y="1386768"/>
            <a:ext cx="11011601" cy="338554"/>
          </a:xfrm>
        </p:spPr>
        <p:txBody>
          <a:bodyPr/>
          <a:lstStyle/>
          <a:p>
            <a:r>
              <a:rPr lang="en-US" sz="2200" dirty="0"/>
              <a:t>Configure your pipelines with the Visual Designer</a:t>
            </a:r>
          </a:p>
        </p:txBody>
      </p:sp>
      <p:sp>
        <p:nvSpPr>
          <p:cNvPr id="3" name="Rectangle 2">
            <a:extLst>
              <a:ext uri="{FF2B5EF4-FFF2-40B4-BE49-F238E27FC236}">
                <a16:creationId xmlns:a16="http://schemas.microsoft.com/office/drawing/2014/main" id="{657ECB33-0D18-AD8E-C813-547C0DDC26E3}"/>
              </a:ext>
              <a:ext uri="{C183D7F6-B498-43B3-948B-1728B52AA6E4}">
                <adec:decorative xmlns:adec="http://schemas.microsoft.com/office/drawing/2017/decorative" val="1"/>
              </a:ext>
            </a:extLst>
          </p:cNvPr>
          <p:cNvSpPr>
            <a:spLocks/>
          </p:cNvSpPr>
          <p:nvPr/>
        </p:nvSpPr>
        <p:spPr bwMode="auto">
          <a:xfrm>
            <a:off x="583894" y="1969651"/>
            <a:ext cx="11024214" cy="1865773"/>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dirty="0">
              <a:solidFill>
                <a:schemeClr val="tx1"/>
              </a:solidFill>
            </a:endParaRPr>
          </a:p>
        </p:txBody>
      </p:sp>
      <p:grpSp>
        <p:nvGrpSpPr>
          <p:cNvPr id="54" name="Group 53" descr="Edit Code&#10;">
            <a:extLst>
              <a:ext uri="{FF2B5EF4-FFF2-40B4-BE49-F238E27FC236}">
                <a16:creationId xmlns:a16="http://schemas.microsoft.com/office/drawing/2014/main" id="{455490BD-E79E-4AD6-91AF-6BF8C8C8BA16}"/>
              </a:ext>
              <a:ext uri="{C183D7F6-B498-43B3-948B-1728B52AA6E4}">
                <adec:decorative xmlns:adec="http://schemas.microsoft.com/office/drawing/2017/decorative" val="0"/>
              </a:ext>
            </a:extLst>
          </p:cNvPr>
          <p:cNvGrpSpPr/>
          <p:nvPr/>
        </p:nvGrpSpPr>
        <p:grpSpPr>
          <a:xfrm>
            <a:off x="683270" y="2656609"/>
            <a:ext cx="894477" cy="981296"/>
            <a:chOff x="1063410" y="2909251"/>
            <a:chExt cx="912414" cy="1000973"/>
          </a:xfrm>
        </p:grpSpPr>
        <p:pic>
          <p:nvPicPr>
            <p:cNvPr id="14" name="Picture 13" descr="Icon of a screen with three circles enclosed by outward pointing chevrons on left and right">
              <a:extLst>
                <a:ext uri="{FF2B5EF4-FFF2-40B4-BE49-F238E27FC236}">
                  <a16:creationId xmlns:a16="http://schemas.microsoft.com/office/drawing/2014/main" id="{0AEB9640-770E-46BA-B5BA-DF9D4E421849}"/>
                </a:ext>
              </a:extLst>
            </p:cNvPr>
            <p:cNvPicPr>
              <a:picLocks noChangeAspect="1"/>
            </p:cNvPicPr>
            <p:nvPr/>
          </p:nvPicPr>
          <p:blipFill>
            <a:blip r:embed="rId2"/>
            <a:stretch>
              <a:fillRect/>
            </a:stretch>
          </p:blipFill>
          <p:spPr>
            <a:xfrm>
              <a:off x="1229495" y="2909251"/>
              <a:ext cx="580242" cy="435422"/>
            </a:xfrm>
            <a:prstGeom prst="rect">
              <a:avLst/>
            </a:prstGeom>
          </p:spPr>
        </p:pic>
        <p:sp>
          <p:nvSpPr>
            <p:cNvPr id="19" name="TextBox 18">
              <a:extLst>
                <a:ext uri="{FF2B5EF4-FFF2-40B4-BE49-F238E27FC236}">
                  <a16:creationId xmlns:a16="http://schemas.microsoft.com/office/drawing/2014/main" id="{32F2BB4A-AE9C-481D-8A96-19304AFE6F5D}"/>
                </a:ext>
              </a:extLst>
            </p:cNvPr>
            <p:cNvSpPr txBox="1"/>
            <p:nvPr/>
          </p:nvSpPr>
          <p:spPr>
            <a:xfrm>
              <a:off x="1063410" y="3684181"/>
              <a:ext cx="912414" cy="226043"/>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Edit Code</a:t>
              </a:r>
              <a:endParaRPr lang="en-US" sz="1600" dirty="0">
                <a:latin typeface="+mj-lt"/>
              </a:endParaRPr>
            </a:p>
          </p:txBody>
        </p:sp>
      </p:grpSp>
      <p:cxnSp>
        <p:nvCxnSpPr>
          <p:cNvPr id="26" name="Straight Arrow Connector 25" descr="Arrow pointing to the right">
            <a:extLst>
              <a:ext uri="{FF2B5EF4-FFF2-40B4-BE49-F238E27FC236}">
                <a16:creationId xmlns:a16="http://schemas.microsoft.com/office/drawing/2014/main" id="{BFC662FF-C39A-47E6-B36A-FDF2D2625141}"/>
              </a:ext>
            </a:extLst>
          </p:cNvPr>
          <p:cNvCxnSpPr>
            <a:cxnSpLocks/>
          </p:cNvCxnSpPr>
          <p:nvPr/>
        </p:nvCxnSpPr>
        <p:spPr>
          <a:xfrm>
            <a:off x="1606227" y="2870036"/>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5" name="Group 54" descr="Push to code repo&#10;">
            <a:extLst>
              <a:ext uri="{FF2B5EF4-FFF2-40B4-BE49-F238E27FC236}">
                <a16:creationId xmlns:a16="http://schemas.microsoft.com/office/drawing/2014/main" id="{0E79DF47-9761-47DC-813C-2A8ABA8E35C9}"/>
              </a:ext>
              <a:ext uri="{C183D7F6-B498-43B3-948B-1728B52AA6E4}">
                <adec:decorative xmlns:adec="http://schemas.microsoft.com/office/drawing/2017/decorative" val="0"/>
              </a:ext>
            </a:extLst>
          </p:cNvPr>
          <p:cNvGrpSpPr/>
          <p:nvPr/>
        </p:nvGrpSpPr>
        <p:grpSpPr>
          <a:xfrm>
            <a:off x="1922379" y="2589996"/>
            <a:ext cx="1689758" cy="1047908"/>
            <a:chOff x="2230293" y="2841303"/>
            <a:chExt cx="1723641" cy="1068920"/>
          </a:xfrm>
        </p:grpSpPr>
        <p:pic>
          <p:nvPicPr>
            <p:cNvPr id="16" name="Picture 15" descr="Icon of a cloud with multiples lines extending from it">
              <a:extLst>
                <a:ext uri="{FF2B5EF4-FFF2-40B4-BE49-F238E27FC236}">
                  <a16:creationId xmlns:a16="http://schemas.microsoft.com/office/drawing/2014/main" id="{586D0437-325A-4943-B4A8-676783AC4627}"/>
                </a:ext>
              </a:extLst>
            </p:cNvPr>
            <p:cNvPicPr>
              <a:picLocks noChangeAspect="1"/>
            </p:cNvPicPr>
            <p:nvPr/>
          </p:nvPicPr>
          <p:blipFill>
            <a:blip r:embed="rId3"/>
            <a:srcRect/>
            <a:stretch/>
          </p:blipFill>
          <p:spPr>
            <a:xfrm>
              <a:off x="2806454" y="2841303"/>
              <a:ext cx="571318" cy="571318"/>
            </a:xfrm>
            <a:prstGeom prst="rect">
              <a:avLst/>
            </a:prstGeom>
          </p:spPr>
        </p:pic>
        <p:sp>
          <p:nvSpPr>
            <p:cNvPr id="21" name="TextBox 20">
              <a:extLst>
                <a:ext uri="{FF2B5EF4-FFF2-40B4-BE49-F238E27FC236}">
                  <a16:creationId xmlns:a16="http://schemas.microsoft.com/office/drawing/2014/main" id="{9476040B-3499-4373-AF30-B25A9EFED27E}"/>
                </a:ext>
              </a:extLst>
            </p:cNvPr>
            <p:cNvSpPr txBox="1"/>
            <p:nvPr/>
          </p:nvSpPr>
          <p:spPr>
            <a:xfrm>
              <a:off x="2230293" y="3684181"/>
              <a:ext cx="1723641" cy="226042"/>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Push to code repo</a:t>
              </a:r>
              <a:endParaRPr lang="en-US" sz="1600" dirty="0">
                <a:latin typeface="+mj-lt"/>
              </a:endParaRPr>
            </a:p>
          </p:txBody>
        </p:sp>
      </p:grpSp>
      <p:cxnSp>
        <p:nvCxnSpPr>
          <p:cNvPr id="32" name="Straight Arrow Connector 31" descr="Arrow pointing to the right">
            <a:extLst>
              <a:ext uri="{FF2B5EF4-FFF2-40B4-BE49-F238E27FC236}">
                <a16:creationId xmlns:a16="http://schemas.microsoft.com/office/drawing/2014/main" id="{4927840C-89DF-4C7B-81A0-E868F34230AD}"/>
              </a:ext>
            </a:extLst>
          </p:cNvPr>
          <p:cNvCxnSpPr>
            <a:cxnSpLocks/>
          </p:cNvCxnSpPr>
          <p:nvPr/>
        </p:nvCxnSpPr>
        <p:spPr>
          <a:xfrm>
            <a:off x="3632800" y="2870036"/>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47A068-BEAE-4374-9F94-2ADAF709F6F2}"/>
              </a:ext>
            </a:extLst>
          </p:cNvPr>
          <p:cNvSpPr/>
          <p:nvPr/>
        </p:nvSpPr>
        <p:spPr bwMode="auto">
          <a:xfrm>
            <a:off x="3965560" y="2054944"/>
            <a:ext cx="2173793" cy="17119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r>
              <a:rPr lang="en-IN" sz="1600" dirty="0">
                <a:solidFill>
                  <a:schemeClr val="tx1"/>
                </a:solidFill>
                <a:latin typeface="+mj-lt"/>
              </a:rPr>
              <a:t>Continuous Integration</a:t>
            </a:r>
            <a:endParaRPr lang="en-US" sz="1600" dirty="0">
              <a:solidFill>
                <a:schemeClr val="tx1"/>
              </a:solidFill>
              <a:latin typeface="+mj-lt"/>
            </a:endParaRPr>
          </a:p>
        </p:txBody>
      </p:sp>
      <p:grpSp>
        <p:nvGrpSpPr>
          <p:cNvPr id="46" name="Group 45" descr="Build tasks&#10;">
            <a:extLst>
              <a:ext uri="{FF2B5EF4-FFF2-40B4-BE49-F238E27FC236}">
                <a16:creationId xmlns:a16="http://schemas.microsoft.com/office/drawing/2014/main" id="{F994CCE6-D135-468E-9821-C164E3C889CD}"/>
              </a:ext>
              <a:ext uri="{C183D7F6-B498-43B3-948B-1728B52AA6E4}">
                <adec:decorative xmlns:adec="http://schemas.microsoft.com/office/drawing/2017/decorative" val="0"/>
              </a:ext>
            </a:extLst>
          </p:cNvPr>
          <p:cNvGrpSpPr/>
          <p:nvPr/>
        </p:nvGrpSpPr>
        <p:grpSpPr>
          <a:xfrm>
            <a:off x="4002800" y="2589996"/>
            <a:ext cx="993863" cy="1047908"/>
            <a:chOff x="4391883" y="2841303"/>
            <a:chExt cx="1013792" cy="1068920"/>
          </a:xfrm>
        </p:grpSpPr>
        <p:sp>
          <p:nvSpPr>
            <p:cNvPr id="27" name="TextBox 26">
              <a:extLst>
                <a:ext uri="{FF2B5EF4-FFF2-40B4-BE49-F238E27FC236}">
                  <a16:creationId xmlns:a16="http://schemas.microsoft.com/office/drawing/2014/main" id="{0177BD79-D792-4138-820F-76790ACBF081}"/>
                </a:ext>
              </a:extLst>
            </p:cNvPr>
            <p:cNvSpPr txBox="1"/>
            <p:nvPr/>
          </p:nvSpPr>
          <p:spPr>
            <a:xfrm>
              <a:off x="4391883" y="3684181"/>
              <a:ext cx="1013792" cy="226042"/>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Build tasks</a:t>
              </a:r>
              <a:endParaRPr lang="en-US" sz="1600" dirty="0">
                <a:latin typeface="+mj-lt"/>
              </a:endParaRPr>
            </a:p>
          </p:txBody>
        </p:sp>
        <p:pic>
          <p:nvPicPr>
            <p:cNvPr id="33" name="Picture 32" descr="Icon of wrench and screw driver">
              <a:extLst>
                <a:ext uri="{FF2B5EF4-FFF2-40B4-BE49-F238E27FC236}">
                  <a16:creationId xmlns:a16="http://schemas.microsoft.com/office/drawing/2014/main" id="{D95956AA-A205-422E-9C25-AEF90310C457}"/>
                </a:ext>
              </a:extLst>
            </p:cNvPr>
            <p:cNvPicPr>
              <a:picLocks noChangeAspect="1"/>
            </p:cNvPicPr>
            <p:nvPr/>
          </p:nvPicPr>
          <p:blipFill>
            <a:blip r:embed="rId4"/>
            <a:stretch>
              <a:fillRect/>
            </a:stretch>
          </p:blipFill>
          <p:spPr>
            <a:xfrm>
              <a:off x="4720301" y="2841303"/>
              <a:ext cx="356956" cy="571318"/>
            </a:xfrm>
            <a:prstGeom prst="rect">
              <a:avLst/>
            </a:prstGeom>
          </p:spPr>
        </p:pic>
      </p:grpSp>
      <p:sp>
        <p:nvSpPr>
          <p:cNvPr id="53" name="Plus Sign 52" descr="Addition sign">
            <a:extLst>
              <a:ext uri="{FF2B5EF4-FFF2-40B4-BE49-F238E27FC236}">
                <a16:creationId xmlns:a16="http://schemas.microsoft.com/office/drawing/2014/main" id="{C0522BE1-8641-46BE-B0DA-B2F7D8C1D5DC}"/>
              </a:ext>
              <a:ext uri="{C183D7F6-B498-43B3-948B-1728B52AA6E4}">
                <adec:decorative xmlns:adec="http://schemas.microsoft.com/office/drawing/2017/decorative" val="0"/>
              </a:ext>
            </a:extLst>
          </p:cNvPr>
          <p:cNvSpPr/>
          <p:nvPr/>
        </p:nvSpPr>
        <p:spPr bwMode="auto">
          <a:xfrm>
            <a:off x="4854658" y="2677521"/>
            <a:ext cx="396206" cy="396206"/>
          </a:xfrm>
          <a:prstGeom prst="mathPlus">
            <a:avLst>
              <a:gd name="adj1" fmla="val 20225"/>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descr="Test tasks&#10;">
            <a:extLst>
              <a:ext uri="{FF2B5EF4-FFF2-40B4-BE49-F238E27FC236}">
                <a16:creationId xmlns:a16="http://schemas.microsoft.com/office/drawing/2014/main" id="{8EE9BFB9-CE81-4FE9-93FA-7F3D2F989331}"/>
              </a:ext>
              <a:ext uri="{C183D7F6-B498-43B3-948B-1728B52AA6E4}">
                <adec:decorative xmlns:adec="http://schemas.microsoft.com/office/drawing/2017/decorative" val="0"/>
              </a:ext>
            </a:extLst>
          </p:cNvPr>
          <p:cNvGrpSpPr/>
          <p:nvPr/>
        </p:nvGrpSpPr>
        <p:grpSpPr>
          <a:xfrm>
            <a:off x="5215733" y="2578699"/>
            <a:ext cx="885755" cy="1059203"/>
            <a:chOff x="5629138" y="2829782"/>
            <a:chExt cx="903516" cy="1080442"/>
          </a:xfrm>
        </p:grpSpPr>
        <p:sp>
          <p:nvSpPr>
            <p:cNvPr id="28" name="TextBox 27">
              <a:extLst>
                <a:ext uri="{FF2B5EF4-FFF2-40B4-BE49-F238E27FC236}">
                  <a16:creationId xmlns:a16="http://schemas.microsoft.com/office/drawing/2014/main" id="{E6E14517-69DF-43D1-AFA3-06FB6BB1EB78}"/>
                </a:ext>
              </a:extLst>
            </p:cNvPr>
            <p:cNvSpPr txBox="1"/>
            <p:nvPr/>
          </p:nvSpPr>
          <p:spPr>
            <a:xfrm>
              <a:off x="5629138" y="3684181"/>
              <a:ext cx="903516" cy="226043"/>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Test tasks</a:t>
              </a:r>
              <a:endParaRPr lang="en-US" sz="1600" dirty="0">
                <a:latin typeface="+mj-lt"/>
              </a:endParaRPr>
            </a:p>
          </p:txBody>
        </p:sp>
        <p:pic>
          <p:nvPicPr>
            <p:cNvPr id="37" name="Picture 36" descr="Icon of a document with a checkmark">
              <a:extLst>
                <a:ext uri="{FF2B5EF4-FFF2-40B4-BE49-F238E27FC236}">
                  <a16:creationId xmlns:a16="http://schemas.microsoft.com/office/drawing/2014/main" id="{0784F6D9-F8C1-4691-A891-1E0DAD5219C4}"/>
                </a:ext>
              </a:extLst>
            </p:cNvPr>
            <p:cNvPicPr>
              <a:picLocks noChangeAspect="1"/>
            </p:cNvPicPr>
            <p:nvPr/>
          </p:nvPicPr>
          <p:blipFill>
            <a:blip r:embed="rId5"/>
            <a:stretch>
              <a:fillRect/>
            </a:stretch>
          </p:blipFill>
          <p:spPr>
            <a:xfrm>
              <a:off x="5876554" y="2829782"/>
              <a:ext cx="408683" cy="594360"/>
            </a:xfrm>
            <a:prstGeom prst="rect">
              <a:avLst/>
            </a:prstGeom>
          </p:spPr>
        </p:pic>
      </p:grpSp>
      <p:cxnSp>
        <p:nvCxnSpPr>
          <p:cNvPr id="40" name="Straight Arrow Connector 39" descr="Arrow pointing to the right">
            <a:extLst>
              <a:ext uri="{FF2B5EF4-FFF2-40B4-BE49-F238E27FC236}">
                <a16:creationId xmlns:a16="http://schemas.microsoft.com/office/drawing/2014/main" id="{60BE776D-0894-460E-9E1D-2765D8F92933}"/>
              </a:ext>
            </a:extLst>
          </p:cNvPr>
          <p:cNvCxnSpPr>
            <a:cxnSpLocks/>
          </p:cNvCxnSpPr>
          <p:nvPr/>
        </p:nvCxnSpPr>
        <p:spPr>
          <a:xfrm>
            <a:off x="6176625" y="2870036"/>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6" name="Group 55" descr="Create artifact&#10;">
            <a:extLst>
              <a:ext uri="{FF2B5EF4-FFF2-40B4-BE49-F238E27FC236}">
                <a16:creationId xmlns:a16="http://schemas.microsoft.com/office/drawing/2014/main" id="{E6D2E98F-799F-4F2D-9AC8-B18082B2A57E}"/>
              </a:ext>
              <a:ext uri="{C183D7F6-B498-43B3-948B-1728B52AA6E4}">
                <adec:decorative xmlns:adec="http://schemas.microsoft.com/office/drawing/2017/decorative" val="0"/>
              </a:ext>
            </a:extLst>
          </p:cNvPr>
          <p:cNvGrpSpPr/>
          <p:nvPr/>
        </p:nvGrpSpPr>
        <p:grpSpPr>
          <a:xfrm>
            <a:off x="6497364" y="2651417"/>
            <a:ext cx="1318952" cy="986488"/>
            <a:chOff x="6838164" y="2903955"/>
            <a:chExt cx="1345400" cy="1006269"/>
          </a:xfrm>
        </p:grpSpPr>
        <p:sp>
          <p:nvSpPr>
            <p:cNvPr id="29" name="TextBox 28">
              <a:extLst>
                <a:ext uri="{FF2B5EF4-FFF2-40B4-BE49-F238E27FC236}">
                  <a16:creationId xmlns:a16="http://schemas.microsoft.com/office/drawing/2014/main" id="{CB57D4E8-1955-4A36-B922-7841E2CE7905}"/>
                </a:ext>
              </a:extLst>
            </p:cNvPr>
            <p:cNvSpPr txBox="1"/>
            <p:nvPr/>
          </p:nvSpPr>
          <p:spPr>
            <a:xfrm>
              <a:off x="6838164" y="3684181"/>
              <a:ext cx="1345400" cy="226043"/>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Create artifact</a:t>
              </a:r>
              <a:endParaRPr lang="en-US" sz="1600" dirty="0">
                <a:latin typeface="+mj-lt"/>
              </a:endParaRPr>
            </a:p>
          </p:txBody>
        </p:sp>
        <p:pic>
          <p:nvPicPr>
            <p:cNvPr id="39" name="Picture 38" descr="Icon of a screen with square, isosceles triangle and circle shapes in it">
              <a:extLst>
                <a:ext uri="{FF2B5EF4-FFF2-40B4-BE49-F238E27FC236}">
                  <a16:creationId xmlns:a16="http://schemas.microsoft.com/office/drawing/2014/main" id="{B6FA1057-8959-4E5B-88C6-D82819177CE7}"/>
                </a:ext>
              </a:extLst>
            </p:cNvPr>
            <p:cNvPicPr>
              <a:picLocks noChangeAspect="1"/>
            </p:cNvPicPr>
            <p:nvPr/>
          </p:nvPicPr>
          <p:blipFill>
            <a:blip r:embed="rId6"/>
            <a:stretch>
              <a:fillRect/>
            </a:stretch>
          </p:blipFill>
          <p:spPr>
            <a:xfrm>
              <a:off x="7213684" y="2903955"/>
              <a:ext cx="594360" cy="446015"/>
            </a:xfrm>
            <a:prstGeom prst="rect">
              <a:avLst/>
            </a:prstGeom>
          </p:spPr>
        </p:pic>
      </p:grpSp>
      <p:cxnSp>
        <p:nvCxnSpPr>
          <p:cNvPr id="41" name="Straight Arrow Connector 40" descr="Arrow pointing to the right">
            <a:extLst>
              <a:ext uri="{FF2B5EF4-FFF2-40B4-BE49-F238E27FC236}">
                <a16:creationId xmlns:a16="http://schemas.microsoft.com/office/drawing/2014/main" id="{E9EFD8EA-B245-4B4B-B384-80371B2A44F2}"/>
              </a:ext>
            </a:extLst>
          </p:cNvPr>
          <p:cNvCxnSpPr>
            <a:cxnSpLocks/>
          </p:cNvCxnSpPr>
          <p:nvPr/>
        </p:nvCxnSpPr>
        <p:spPr>
          <a:xfrm>
            <a:off x="7841566" y="2870036"/>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6103574-12F2-415A-8E0F-E897899B15EE}"/>
              </a:ext>
            </a:extLst>
          </p:cNvPr>
          <p:cNvSpPr/>
          <p:nvPr/>
        </p:nvSpPr>
        <p:spPr bwMode="auto">
          <a:xfrm>
            <a:off x="8174328" y="2054944"/>
            <a:ext cx="1459336" cy="17119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algn="ctr" fontAlgn="base">
              <a:lnSpc>
                <a:spcPct val="90000"/>
              </a:lnSpc>
              <a:spcBef>
                <a:spcPct val="0"/>
              </a:spcBef>
              <a:spcAft>
                <a:spcPts val="600"/>
              </a:spcAft>
            </a:pPr>
            <a:r>
              <a:rPr lang="en-IN" sz="1600" dirty="0">
                <a:solidFill>
                  <a:schemeClr val="tx1"/>
                </a:solidFill>
                <a:latin typeface="+mj-lt"/>
              </a:rPr>
              <a:t>Continuous Deployment</a:t>
            </a:r>
            <a:endParaRPr lang="en-US" sz="1600" dirty="0">
              <a:solidFill>
                <a:schemeClr val="tx1"/>
              </a:solidFill>
              <a:latin typeface="+mj-lt"/>
            </a:endParaRPr>
          </a:p>
        </p:txBody>
      </p:sp>
      <p:grpSp>
        <p:nvGrpSpPr>
          <p:cNvPr id="49" name="Group 48" descr="Release tasks&#10;">
            <a:extLst>
              <a:ext uri="{FF2B5EF4-FFF2-40B4-BE49-F238E27FC236}">
                <a16:creationId xmlns:a16="http://schemas.microsoft.com/office/drawing/2014/main" id="{04EBA9B5-65DC-4EE3-B4E7-E6502A326904}"/>
              </a:ext>
              <a:ext uri="{C183D7F6-B498-43B3-948B-1728B52AA6E4}">
                <adec:decorative xmlns:adec="http://schemas.microsoft.com/office/drawing/2017/decorative" val="0"/>
              </a:ext>
            </a:extLst>
          </p:cNvPr>
          <p:cNvGrpSpPr/>
          <p:nvPr/>
        </p:nvGrpSpPr>
        <p:grpSpPr>
          <a:xfrm>
            <a:off x="8294337" y="2651417"/>
            <a:ext cx="1219308" cy="986488"/>
            <a:chOff x="8716611" y="2903955"/>
            <a:chExt cx="1243758" cy="1006269"/>
          </a:xfrm>
        </p:grpSpPr>
        <p:sp>
          <p:nvSpPr>
            <p:cNvPr id="30" name="TextBox 29">
              <a:extLst>
                <a:ext uri="{FF2B5EF4-FFF2-40B4-BE49-F238E27FC236}">
                  <a16:creationId xmlns:a16="http://schemas.microsoft.com/office/drawing/2014/main" id="{6513BB0D-D91D-4082-9EA7-D2935D5229D6}"/>
                </a:ext>
              </a:extLst>
            </p:cNvPr>
            <p:cNvSpPr txBox="1"/>
            <p:nvPr/>
          </p:nvSpPr>
          <p:spPr>
            <a:xfrm>
              <a:off x="8716611" y="3684181"/>
              <a:ext cx="1243758" cy="226043"/>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Release tasks</a:t>
              </a:r>
              <a:endParaRPr lang="en-US" sz="1600" dirty="0">
                <a:latin typeface="+mj-lt"/>
              </a:endParaRPr>
            </a:p>
          </p:txBody>
        </p:sp>
        <p:pic>
          <p:nvPicPr>
            <p:cNvPr id="38" name="Picture 37" descr="Icon of a gear and a arrow going across it">
              <a:extLst>
                <a:ext uri="{FF2B5EF4-FFF2-40B4-BE49-F238E27FC236}">
                  <a16:creationId xmlns:a16="http://schemas.microsoft.com/office/drawing/2014/main" id="{1F6D69E0-5DFF-4289-B78A-22F18152253C}"/>
                </a:ext>
              </a:extLst>
            </p:cNvPr>
            <p:cNvPicPr>
              <a:picLocks noChangeAspect="1"/>
            </p:cNvPicPr>
            <p:nvPr/>
          </p:nvPicPr>
          <p:blipFill>
            <a:blip r:embed="rId7">
              <a:clrChange>
                <a:clrFrom>
                  <a:srgbClr val="FFFFFF"/>
                </a:clrFrom>
                <a:clrTo>
                  <a:srgbClr val="FFFFFF">
                    <a:alpha val="0"/>
                  </a:srgbClr>
                </a:clrTo>
              </a:clrChange>
            </a:blip>
            <a:srcRect/>
            <a:stretch/>
          </p:blipFill>
          <p:spPr>
            <a:xfrm>
              <a:off x="9037753" y="2903955"/>
              <a:ext cx="601472" cy="601472"/>
            </a:xfrm>
            <a:prstGeom prst="rect">
              <a:avLst/>
            </a:prstGeom>
          </p:spPr>
        </p:pic>
      </p:grpSp>
      <p:cxnSp>
        <p:nvCxnSpPr>
          <p:cNvPr id="42" name="Straight Arrow Connector 41" descr="Arrow pointing to the right">
            <a:extLst>
              <a:ext uri="{FF2B5EF4-FFF2-40B4-BE49-F238E27FC236}">
                <a16:creationId xmlns:a16="http://schemas.microsoft.com/office/drawing/2014/main" id="{B737723E-2896-4BC2-8132-A3EF095FFB5B}"/>
              </a:ext>
            </a:extLst>
          </p:cNvPr>
          <p:cNvCxnSpPr>
            <a:cxnSpLocks/>
          </p:cNvCxnSpPr>
          <p:nvPr/>
        </p:nvCxnSpPr>
        <p:spPr>
          <a:xfrm>
            <a:off x="9670934" y="2870036"/>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57" name="Group 56" descr="Deploy to target&#10;">
            <a:extLst>
              <a:ext uri="{FF2B5EF4-FFF2-40B4-BE49-F238E27FC236}">
                <a16:creationId xmlns:a16="http://schemas.microsoft.com/office/drawing/2014/main" id="{87B69E84-9BBE-4553-BE58-77A1EBF0B36C}"/>
              </a:ext>
              <a:ext uri="{C183D7F6-B498-43B3-948B-1728B52AA6E4}">
                <adec:decorative xmlns:adec="http://schemas.microsoft.com/office/drawing/2017/decorative" val="0"/>
              </a:ext>
            </a:extLst>
          </p:cNvPr>
          <p:cNvGrpSpPr/>
          <p:nvPr/>
        </p:nvGrpSpPr>
        <p:grpSpPr>
          <a:xfrm>
            <a:off x="9988687" y="2519520"/>
            <a:ext cx="1526252" cy="1118385"/>
            <a:chOff x="10205361" y="2769413"/>
            <a:chExt cx="1556857" cy="1140811"/>
          </a:xfrm>
        </p:grpSpPr>
        <p:pic>
          <p:nvPicPr>
            <p:cNvPr id="18" name="Picture 17" descr="Icon of a smartphone with a cube on the screen">
              <a:extLst>
                <a:ext uri="{FF2B5EF4-FFF2-40B4-BE49-F238E27FC236}">
                  <a16:creationId xmlns:a16="http://schemas.microsoft.com/office/drawing/2014/main" id="{889DB0EF-C09C-41FA-89EE-142D9E20C167}"/>
                </a:ext>
              </a:extLst>
            </p:cNvPr>
            <p:cNvPicPr>
              <a:picLocks noChangeAspect="1"/>
            </p:cNvPicPr>
            <p:nvPr/>
          </p:nvPicPr>
          <p:blipFill>
            <a:blip r:embed="rId8"/>
            <a:stretch>
              <a:fillRect/>
            </a:stretch>
          </p:blipFill>
          <p:spPr>
            <a:xfrm>
              <a:off x="10805311" y="2769413"/>
              <a:ext cx="356957" cy="715098"/>
            </a:xfrm>
            <a:prstGeom prst="rect">
              <a:avLst/>
            </a:prstGeom>
          </p:spPr>
        </p:pic>
        <p:sp>
          <p:nvSpPr>
            <p:cNvPr id="23" name="TextBox 22">
              <a:extLst>
                <a:ext uri="{FF2B5EF4-FFF2-40B4-BE49-F238E27FC236}">
                  <a16:creationId xmlns:a16="http://schemas.microsoft.com/office/drawing/2014/main" id="{D1A76C67-3AF5-4C55-80C0-57050848A150}"/>
                </a:ext>
              </a:extLst>
            </p:cNvPr>
            <p:cNvSpPr txBox="1"/>
            <p:nvPr/>
          </p:nvSpPr>
          <p:spPr>
            <a:xfrm>
              <a:off x="10205361" y="3684181"/>
              <a:ext cx="1556857" cy="226043"/>
            </a:xfrm>
            <a:prstGeom prst="rect">
              <a:avLst/>
            </a:prstGeom>
            <a:noFill/>
          </p:spPr>
          <p:txBody>
            <a:bodyPr wrap="none" lIns="0" tIns="0" rIns="0" bIns="0" rtlCol="0">
              <a:spAutoFit/>
            </a:bodyPr>
            <a:lstStyle/>
            <a:p>
              <a:pPr algn="ctr">
                <a:lnSpc>
                  <a:spcPct val="90000"/>
                </a:lnSpc>
                <a:spcAft>
                  <a:spcPts val="600"/>
                </a:spcAft>
              </a:pPr>
              <a:r>
                <a:rPr lang="en-IN" sz="1600" dirty="0">
                  <a:latin typeface="+mj-lt"/>
                </a:rPr>
                <a:t>Deploy to target</a:t>
              </a:r>
              <a:endParaRPr lang="en-US" sz="1600" dirty="0">
                <a:latin typeface="+mj-lt"/>
              </a:endParaRPr>
            </a:p>
          </p:txBody>
        </p:sp>
      </p:grpSp>
      <p:sp>
        <p:nvSpPr>
          <p:cNvPr id="11" name="Rectangle 10">
            <a:extLst>
              <a:ext uri="{FF2B5EF4-FFF2-40B4-BE49-F238E27FC236}">
                <a16:creationId xmlns:a16="http://schemas.microsoft.com/office/drawing/2014/main" id="{FA07B2D2-108D-1170-7112-7761A40DC1B0}"/>
              </a:ext>
            </a:extLst>
          </p:cNvPr>
          <p:cNvSpPr/>
          <p:nvPr/>
        </p:nvSpPr>
        <p:spPr>
          <a:xfrm>
            <a:off x="568326" y="4073782"/>
            <a:ext cx="2471616" cy="83099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Create and configure your build and release pipelines.</a:t>
            </a:r>
          </a:p>
        </p:txBody>
      </p:sp>
      <p:sp>
        <p:nvSpPr>
          <p:cNvPr id="12" name="Rectangle 11">
            <a:extLst>
              <a:ext uri="{FF2B5EF4-FFF2-40B4-BE49-F238E27FC236}">
                <a16:creationId xmlns:a16="http://schemas.microsoft.com/office/drawing/2014/main" id="{FB02F759-3CDC-23A8-80FD-B7CC2483ABC0}"/>
              </a:ext>
            </a:extLst>
          </p:cNvPr>
          <p:cNvSpPr/>
          <p:nvPr/>
        </p:nvSpPr>
        <p:spPr>
          <a:xfrm>
            <a:off x="3413594" y="4073782"/>
            <a:ext cx="2670000" cy="553998"/>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Push your code to your version control repository.</a:t>
            </a:r>
          </a:p>
        </p:txBody>
      </p:sp>
      <p:sp>
        <p:nvSpPr>
          <p:cNvPr id="13" name="Rectangle 12">
            <a:extLst>
              <a:ext uri="{FF2B5EF4-FFF2-40B4-BE49-F238E27FC236}">
                <a16:creationId xmlns:a16="http://schemas.microsoft.com/office/drawing/2014/main" id="{80856C75-3008-E8DB-1B65-03E5EFB76E49}"/>
              </a:ext>
            </a:extLst>
          </p:cNvPr>
          <p:cNvSpPr/>
          <p:nvPr/>
        </p:nvSpPr>
        <p:spPr>
          <a:xfrm>
            <a:off x="6457246" y="4073782"/>
            <a:ext cx="2305595" cy="1107996"/>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The build creates an artifact that’s used by the rest of your pipeline.</a:t>
            </a:r>
          </a:p>
        </p:txBody>
      </p:sp>
      <p:sp>
        <p:nvSpPr>
          <p:cNvPr id="15" name="Rectangle 14">
            <a:extLst>
              <a:ext uri="{FF2B5EF4-FFF2-40B4-BE49-F238E27FC236}">
                <a16:creationId xmlns:a16="http://schemas.microsoft.com/office/drawing/2014/main" id="{71363087-6328-9F8C-D1A6-1D4CB95C50C1}"/>
              </a:ext>
            </a:extLst>
          </p:cNvPr>
          <p:cNvSpPr/>
          <p:nvPr/>
        </p:nvSpPr>
        <p:spPr>
          <a:xfrm>
            <a:off x="9136492" y="4073782"/>
            <a:ext cx="2471616" cy="83099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Your code is now updated, built, tested, and packaged.</a:t>
            </a:r>
          </a:p>
        </p:txBody>
      </p:sp>
      <p:sp>
        <p:nvSpPr>
          <p:cNvPr id="17" name="Rectangle 16">
            <a:extLst>
              <a:ext uri="{FF2B5EF4-FFF2-40B4-BE49-F238E27FC236}">
                <a16:creationId xmlns:a16="http://schemas.microsoft.com/office/drawing/2014/main" id="{2711226B-79DF-91EA-E76B-D26AC0F92DB5}"/>
              </a:ext>
            </a:extLst>
          </p:cNvPr>
          <p:cNvSpPr/>
          <p:nvPr/>
        </p:nvSpPr>
        <p:spPr>
          <a:xfrm>
            <a:off x="568325" y="5474090"/>
            <a:ext cx="11306469" cy="338554"/>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r>
              <a:rPr lang="en-US" sz="2200" b="1" dirty="0">
                <a:solidFill>
                  <a:schemeClr val="tx1"/>
                </a:solidFill>
                <a:latin typeface="+mj-lt"/>
              </a:rPr>
              <a:t>Often referred to as “Classic Pipelines”</a:t>
            </a:r>
          </a:p>
        </p:txBody>
      </p:sp>
    </p:spTree>
    <p:extLst>
      <p:ext uri="{BB962C8B-B14F-4D97-AF65-F5344CB8AC3E}">
        <p14:creationId xmlns:p14="http://schemas.microsoft.com/office/powerpoint/2010/main" val="13437534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AFAF13-0055-4655-AC55-ECF597892FBB}"/>
              </a:ext>
            </a:extLst>
          </p:cNvPr>
          <p:cNvSpPr>
            <a:spLocks noGrp="1"/>
          </p:cNvSpPr>
          <p:nvPr>
            <p:ph type="title"/>
          </p:nvPr>
        </p:nvSpPr>
        <p:spPr/>
        <p:txBody>
          <a:bodyPr/>
          <a:lstStyle/>
          <a:p>
            <a:r>
              <a:rPr lang="es-ES" dirty="0"/>
              <a:t>Describe Azure Pipelines and YAML</a:t>
            </a:r>
            <a:endParaRPr lang="en-US" dirty="0"/>
          </a:p>
        </p:txBody>
      </p:sp>
      <p:sp>
        <p:nvSpPr>
          <p:cNvPr id="2" name="Text Placeholder 1">
            <a:extLst>
              <a:ext uri="{FF2B5EF4-FFF2-40B4-BE49-F238E27FC236}">
                <a16:creationId xmlns:a16="http://schemas.microsoft.com/office/drawing/2014/main" id="{FA6F35EE-08CC-3081-5B4A-0A7085E3035C}"/>
              </a:ext>
            </a:extLst>
          </p:cNvPr>
          <p:cNvSpPr>
            <a:spLocks noGrp="1"/>
          </p:cNvSpPr>
          <p:nvPr>
            <p:ph type="body" sz="quarter" idx="17"/>
          </p:nvPr>
        </p:nvSpPr>
        <p:spPr>
          <a:xfrm>
            <a:off x="584201" y="1386768"/>
            <a:ext cx="11011601" cy="338554"/>
          </a:xfrm>
        </p:spPr>
        <p:txBody>
          <a:bodyPr/>
          <a:lstStyle/>
          <a:p>
            <a:pPr>
              <a:spcAft>
                <a:spcPts val="1200"/>
              </a:spcAft>
            </a:pPr>
            <a:r>
              <a:rPr lang="en-US" sz="2200" dirty="0"/>
              <a:t>Configure your pipelines in a YAML file that exists alongside your code</a:t>
            </a:r>
          </a:p>
        </p:txBody>
      </p:sp>
      <p:sp>
        <p:nvSpPr>
          <p:cNvPr id="5" name="Rectangle 4">
            <a:extLst>
              <a:ext uri="{FF2B5EF4-FFF2-40B4-BE49-F238E27FC236}">
                <a16:creationId xmlns:a16="http://schemas.microsoft.com/office/drawing/2014/main" id="{D96AF5F1-B6E5-472B-8740-0A4C27340280}"/>
              </a:ext>
              <a:ext uri="{C183D7F6-B498-43B3-948B-1728B52AA6E4}">
                <adec:decorative xmlns:adec="http://schemas.microsoft.com/office/drawing/2017/decorative" val="1"/>
              </a:ext>
            </a:extLst>
          </p:cNvPr>
          <p:cNvSpPr>
            <a:spLocks/>
          </p:cNvSpPr>
          <p:nvPr/>
        </p:nvSpPr>
        <p:spPr bwMode="auto">
          <a:xfrm>
            <a:off x="583894" y="1969651"/>
            <a:ext cx="11024214" cy="1865773"/>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IN" dirty="0">
              <a:solidFill>
                <a:schemeClr val="tx1"/>
              </a:solidFill>
            </a:endParaRPr>
          </a:p>
        </p:txBody>
      </p:sp>
      <p:grpSp>
        <p:nvGrpSpPr>
          <p:cNvPr id="43" name="Group 42" descr="Edit Code&#10;">
            <a:extLst>
              <a:ext uri="{FF2B5EF4-FFF2-40B4-BE49-F238E27FC236}">
                <a16:creationId xmlns:a16="http://schemas.microsoft.com/office/drawing/2014/main" id="{A94D5F40-2CEA-4F20-921C-481E4E3BF1AC}"/>
              </a:ext>
              <a:ext uri="{C183D7F6-B498-43B3-948B-1728B52AA6E4}">
                <adec:decorative xmlns:adec="http://schemas.microsoft.com/office/drawing/2017/decorative" val="0"/>
              </a:ext>
            </a:extLst>
          </p:cNvPr>
          <p:cNvGrpSpPr/>
          <p:nvPr/>
        </p:nvGrpSpPr>
        <p:grpSpPr>
          <a:xfrm>
            <a:off x="991749" y="2284206"/>
            <a:ext cx="894476" cy="1265640"/>
            <a:chOff x="1121918" y="2644320"/>
            <a:chExt cx="912412" cy="1291019"/>
          </a:xfrm>
        </p:grpSpPr>
        <p:pic>
          <p:nvPicPr>
            <p:cNvPr id="14" name="Picture 13" descr="Icon of a screen with three circles enclosed by outward pointing chevrons on left and right">
              <a:extLst>
                <a:ext uri="{FF2B5EF4-FFF2-40B4-BE49-F238E27FC236}">
                  <a16:creationId xmlns:a16="http://schemas.microsoft.com/office/drawing/2014/main" id="{0AEB9640-770E-46BA-B5BA-DF9D4E421849}"/>
                </a:ext>
              </a:extLst>
            </p:cNvPr>
            <p:cNvPicPr>
              <a:picLocks noChangeAspect="1"/>
            </p:cNvPicPr>
            <p:nvPr/>
          </p:nvPicPr>
          <p:blipFill>
            <a:blip r:embed="rId3"/>
            <a:stretch>
              <a:fillRect/>
            </a:stretch>
          </p:blipFill>
          <p:spPr>
            <a:xfrm>
              <a:off x="1166989" y="2644320"/>
              <a:ext cx="822272" cy="617044"/>
            </a:xfrm>
            <a:prstGeom prst="rect">
              <a:avLst/>
            </a:prstGeom>
          </p:spPr>
        </p:pic>
        <p:sp>
          <p:nvSpPr>
            <p:cNvPr id="19" name="TextBox 18">
              <a:extLst>
                <a:ext uri="{FF2B5EF4-FFF2-40B4-BE49-F238E27FC236}">
                  <a16:creationId xmlns:a16="http://schemas.microsoft.com/office/drawing/2014/main" id="{32F2BB4A-AE9C-481D-8A96-19304AFE6F5D}"/>
                </a:ext>
              </a:extLst>
            </p:cNvPr>
            <p:cNvSpPr txBox="1"/>
            <p:nvPr/>
          </p:nvSpPr>
          <p:spPr>
            <a:xfrm>
              <a:off x="1121918" y="3684181"/>
              <a:ext cx="912412" cy="251158"/>
            </a:xfrm>
            <a:prstGeom prst="rect">
              <a:avLst/>
            </a:prstGeom>
            <a:noFill/>
          </p:spPr>
          <p:txBody>
            <a:bodyPr wrap="none" lIns="0" tIns="0" rIns="0" bIns="0" rtlCol="0">
              <a:spAutoFit/>
            </a:bodyPr>
            <a:lstStyle/>
            <a:p>
              <a:pPr algn="ctr">
                <a:spcAft>
                  <a:spcPts val="600"/>
                </a:spcAft>
              </a:pPr>
              <a:r>
                <a:rPr lang="en-IN" sz="1600" dirty="0">
                  <a:latin typeface="+mj-lt"/>
                </a:rPr>
                <a:t>Edit Code</a:t>
              </a:r>
              <a:endParaRPr lang="en-US" sz="1600" dirty="0">
                <a:latin typeface="+mj-lt"/>
              </a:endParaRPr>
            </a:p>
          </p:txBody>
        </p:sp>
      </p:grpSp>
      <p:cxnSp>
        <p:nvCxnSpPr>
          <p:cNvPr id="26" name="Straight Arrow Connector 25" descr="Arrow pointing to the right">
            <a:extLst>
              <a:ext uri="{FF2B5EF4-FFF2-40B4-BE49-F238E27FC236}">
                <a16:creationId xmlns:a16="http://schemas.microsoft.com/office/drawing/2014/main" id="{BFC662FF-C39A-47E6-B36A-FDF2D2625141}"/>
              </a:ext>
            </a:extLst>
          </p:cNvPr>
          <p:cNvCxnSpPr>
            <a:cxnSpLocks/>
          </p:cNvCxnSpPr>
          <p:nvPr/>
        </p:nvCxnSpPr>
        <p:spPr>
          <a:xfrm>
            <a:off x="2168236" y="2565452"/>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4" name="Group 43" descr="Edit YAML file&#10;">
            <a:extLst>
              <a:ext uri="{FF2B5EF4-FFF2-40B4-BE49-F238E27FC236}">
                <a16:creationId xmlns:a16="http://schemas.microsoft.com/office/drawing/2014/main" id="{9A385061-8AE8-408B-926D-AAA00396A75F}"/>
              </a:ext>
              <a:ext uri="{C183D7F6-B498-43B3-948B-1728B52AA6E4}">
                <adec:decorative xmlns:adec="http://schemas.microsoft.com/office/drawing/2017/decorative" val="0"/>
              </a:ext>
            </a:extLst>
          </p:cNvPr>
          <p:cNvGrpSpPr>
            <a:grpSpLocks/>
          </p:cNvGrpSpPr>
          <p:nvPr/>
        </p:nvGrpSpPr>
        <p:grpSpPr>
          <a:xfrm>
            <a:off x="2741903" y="2233907"/>
            <a:ext cx="1284391" cy="1366239"/>
            <a:chOff x="3219280" y="2541704"/>
            <a:chExt cx="1310146" cy="1393635"/>
          </a:xfrm>
        </p:grpSpPr>
        <p:pic>
          <p:nvPicPr>
            <p:cNvPr id="15" name="Picture 14" descr="Icon of a closed and open bracket">
              <a:extLst>
                <a:ext uri="{FF2B5EF4-FFF2-40B4-BE49-F238E27FC236}">
                  <a16:creationId xmlns:a16="http://schemas.microsoft.com/office/drawing/2014/main" id="{B1D62D8F-6EFC-4D0E-A7BE-C3D33806806E}"/>
                </a:ext>
              </a:extLst>
            </p:cNvPr>
            <p:cNvPicPr>
              <a:picLocks noChangeAspect="1"/>
            </p:cNvPicPr>
            <p:nvPr/>
          </p:nvPicPr>
          <p:blipFill>
            <a:blip r:embed="rId4"/>
            <a:stretch>
              <a:fillRect/>
            </a:stretch>
          </p:blipFill>
          <p:spPr>
            <a:xfrm>
              <a:off x="3540686" y="2541704"/>
              <a:ext cx="667332" cy="822274"/>
            </a:xfrm>
            <a:prstGeom prst="rect">
              <a:avLst/>
            </a:prstGeom>
          </p:spPr>
        </p:pic>
        <p:sp>
          <p:nvSpPr>
            <p:cNvPr id="20" name="TextBox 19">
              <a:extLst>
                <a:ext uri="{FF2B5EF4-FFF2-40B4-BE49-F238E27FC236}">
                  <a16:creationId xmlns:a16="http://schemas.microsoft.com/office/drawing/2014/main" id="{D227473D-641C-4752-BD27-42DD6095A337}"/>
                </a:ext>
              </a:extLst>
            </p:cNvPr>
            <p:cNvSpPr txBox="1"/>
            <p:nvPr/>
          </p:nvSpPr>
          <p:spPr>
            <a:xfrm>
              <a:off x="3219280" y="3684181"/>
              <a:ext cx="1310146" cy="251158"/>
            </a:xfrm>
            <a:prstGeom prst="rect">
              <a:avLst/>
            </a:prstGeom>
            <a:noFill/>
          </p:spPr>
          <p:txBody>
            <a:bodyPr wrap="none" lIns="0" tIns="0" rIns="0" bIns="0" rtlCol="0">
              <a:spAutoFit/>
            </a:bodyPr>
            <a:lstStyle/>
            <a:p>
              <a:pPr algn="ctr">
                <a:spcAft>
                  <a:spcPts val="600"/>
                </a:spcAft>
              </a:pPr>
              <a:r>
                <a:rPr lang="en-IN" sz="1600" dirty="0">
                  <a:latin typeface="+mj-lt"/>
                </a:rPr>
                <a:t>Edit YAML file</a:t>
              </a:r>
              <a:endParaRPr lang="en-US" sz="1600" dirty="0">
                <a:latin typeface="+mj-lt"/>
              </a:endParaRPr>
            </a:p>
          </p:txBody>
        </p:sp>
      </p:grpSp>
      <p:cxnSp>
        <p:nvCxnSpPr>
          <p:cNvPr id="34" name="Straight Arrow Connector 33" descr="Arrow pointing to the right">
            <a:extLst>
              <a:ext uri="{FF2B5EF4-FFF2-40B4-BE49-F238E27FC236}">
                <a16:creationId xmlns:a16="http://schemas.microsoft.com/office/drawing/2014/main" id="{F1792580-7687-47FC-B173-DFD0D5A069AC}"/>
              </a:ext>
            </a:extLst>
          </p:cNvPr>
          <p:cNvCxnSpPr>
            <a:cxnSpLocks/>
          </p:cNvCxnSpPr>
          <p:nvPr/>
        </p:nvCxnSpPr>
        <p:spPr>
          <a:xfrm>
            <a:off x="4304471" y="2565452"/>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5" name="Group 44" descr="Push to code repo&#10;">
            <a:extLst>
              <a:ext uri="{FF2B5EF4-FFF2-40B4-BE49-F238E27FC236}">
                <a16:creationId xmlns:a16="http://schemas.microsoft.com/office/drawing/2014/main" id="{FB2975D9-2842-455D-A434-09DE29893E2F}"/>
              </a:ext>
              <a:ext uri="{C183D7F6-B498-43B3-948B-1728B52AA6E4}">
                <adec:decorative xmlns:adec="http://schemas.microsoft.com/office/drawing/2017/decorative" val="0"/>
              </a:ext>
            </a:extLst>
          </p:cNvPr>
          <p:cNvGrpSpPr>
            <a:grpSpLocks/>
          </p:cNvGrpSpPr>
          <p:nvPr/>
        </p:nvGrpSpPr>
        <p:grpSpPr>
          <a:xfrm>
            <a:off x="4874842" y="2237007"/>
            <a:ext cx="1689758" cy="1360038"/>
            <a:chOff x="5308758" y="2548029"/>
            <a:chExt cx="1723642" cy="1387310"/>
          </a:xfrm>
        </p:grpSpPr>
        <p:pic>
          <p:nvPicPr>
            <p:cNvPr id="16" name="Picture 15" descr="Icon of a cloud with multiples lines extending from it">
              <a:extLst>
                <a:ext uri="{FF2B5EF4-FFF2-40B4-BE49-F238E27FC236}">
                  <a16:creationId xmlns:a16="http://schemas.microsoft.com/office/drawing/2014/main" id="{586D0437-325A-4943-B4A8-676783AC4627}"/>
                </a:ext>
              </a:extLst>
            </p:cNvPr>
            <p:cNvPicPr>
              <a:picLocks noChangeAspect="1"/>
            </p:cNvPicPr>
            <p:nvPr/>
          </p:nvPicPr>
          <p:blipFill>
            <a:blip r:embed="rId5"/>
            <a:srcRect/>
            <a:stretch/>
          </p:blipFill>
          <p:spPr>
            <a:xfrm>
              <a:off x="5765767" y="2548029"/>
              <a:ext cx="809624" cy="809624"/>
            </a:xfrm>
            <a:prstGeom prst="rect">
              <a:avLst/>
            </a:prstGeom>
          </p:spPr>
        </p:pic>
        <p:sp>
          <p:nvSpPr>
            <p:cNvPr id="21" name="TextBox 20">
              <a:extLst>
                <a:ext uri="{FF2B5EF4-FFF2-40B4-BE49-F238E27FC236}">
                  <a16:creationId xmlns:a16="http://schemas.microsoft.com/office/drawing/2014/main" id="{9476040B-3499-4373-AF30-B25A9EFED27E}"/>
                </a:ext>
              </a:extLst>
            </p:cNvPr>
            <p:cNvSpPr txBox="1"/>
            <p:nvPr/>
          </p:nvSpPr>
          <p:spPr>
            <a:xfrm>
              <a:off x="5308758" y="3684181"/>
              <a:ext cx="1723642" cy="251158"/>
            </a:xfrm>
            <a:prstGeom prst="rect">
              <a:avLst/>
            </a:prstGeom>
            <a:noFill/>
          </p:spPr>
          <p:txBody>
            <a:bodyPr wrap="none" lIns="0" tIns="0" rIns="0" bIns="0" rtlCol="0">
              <a:spAutoFit/>
            </a:bodyPr>
            <a:lstStyle/>
            <a:p>
              <a:pPr algn="ctr">
                <a:spcAft>
                  <a:spcPts val="600"/>
                </a:spcAft>
              </a:pPr>
              <a:r>
                <a:rPr lang="en-IN" sz="1600" dirty="0">
                  <a:latin typeface="+mj-lt"/>
                </a:rPr>
                <a:t>Push to code repo</a:t>
              </a:r>
              <a:endParaRPr lang="en-US" sz="1600" dirty="0">
                <a:latin typeface="+mj-lt"/>
              </a:endParaRPr>
            </a:p>
          </p:txBody>
        </p:sp>
      </p:grpSp>
      <p:cxnSp>
        <p:nvCxnSpPr>
          <p:cNvPr id="35" name="Straight Arrow Connector 34" descr="Arrow pointing to the right">
            <a:extLst>
              <a:ext uri="{FF2B5EF4-FFF2-40B4-BE49-F238E27FC236}">
                <a16:creationId xmlns:a16="http://schemas.microsoft.com/office/drawing/2014/main" id="{C991615F-3849-477F-8218-3DD535231A31}"/>
              </a:ext>
            </a:extLst>
          </p:cNvPr>
          <p:cNvCxnSpPr>
            <a:cxnSpLocks/>
          </p:cNvCxnSpPr>
          <p:nvPr/>
        </p:nvCxnSpPr>
        <p:spPr>
          <a:xfrm>
            <a:off x="6839486" y="2565452"/>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6" name="Group 45" descr="Azure Pipelines&#10;">
            <a:extLst>
              <a:ext uri="{FF2B5EF4-FFF2-40B4-BE49-F238E27FC236}">
                <a16:creationId xmlns:a16="http://schemas.microsoft.com/office/drawing/2014/main" id="{7774A7D1-55EA-4B82-B196-76383B7D643C}"/>
              </a:ext>
              <a:ext uri="{C183D7F6-B498-43B3-948B-1728B52AA6E4}">
                <adec:decorative xmlns:adec="http://schemas.microsoft.com/office/drawing/2017/decorative" val="0"/>
              </a:ext>
            </a:extLst>
          </p:cNvPr>
          <p:cNvGrpSpPr>
            <a:grpSpLocks/>
          </p:cNvGrpSpPr>
          <p:nvPr/>
        </p:nvGrpSpPr>
        <p:grpSpPr>
          <a:xfrm>
            <a:off x="7411915" y="2233907"/>
            <a:ext cx="1420069" cy="1366239"/>
            <a:chOff x="7742534" y="2541704"/>
            <a:chExt cx="1448544" cy="1393635"/>
          </a:xfrm>
        </p:grpSpPr>
        <p:pic>
          <p:nvPicPr>
            <p:cNvPr id="17" name="Picture 16" descr="Icon of a wave connected by circles and lines at both end">
              <a:extLst>
                <a:ext uri="{FF2B5EF4-FFF2-40B4-BE49-F238E27FC236}">
                  <a16:creationId xmlns:a16="http://schemas.microsoft.com/office/drawing/2014/main" id="{E51A48E5-A4AD-44B5-98DF-423C49E491FE}"/>
                </a:ext>
              </a:extLst>
            </p:cNvPr>
            <p:cNvPicPr>
              <a:picLocks noChangeAspect="1"/>
            </p:cNvPicPr>
            <p:nvPr/>
          </p:nvPicPr>
          <p:blipFill>
            <a:blip r:embed="rId6"/>
            <a:srcRect/>
            <a:stretch/>
          </p:blipFill>
          <p:spPr>
            <a:xfrm>
              <a:off x="8055668" y="2541704"/>
              <a:ext cx="822274" cy="822274"/>
            </a:xfrm>
            <a:prstGeom prst="rect">
              <a:avLst/>
            </a:prstGeom>
          </p:spPr>
        </p:pic>
        <p:sp>
          <p:nvSpPr>
            <p:cNvPr id="22" name="TextBox 21">
              <a:extLst>
                <a:ext uri="{FF2B5EF4-FFF2-40B4-BE49-F238E27FC236}">
                  <a16:creationId xmlns:a16="http://schemas.microsoft.com/office/drawing/2014/main" id="{F816229F-72BA-45CC-8B02-724CD9CE299A}"/>
                </a:ext>
              </a:extLst>
            </p:cNvPr>
            <p:cNvSpPr txBox="1"/>
            <p:nvPr/>
          </p:nvSpPr>
          <p:spPr>
            <a:xfrm>
              <a:off x="7742534" y="3684181"/>
              <a:ext cx="1448544" cy="251158"/>
            </a:xfrm>
            <a:prstGeom prst="rect">
              <a:avLst/>
            </a:prstGeom>
            <a:noFill/>
          </p:spPr>
          <p:txBody>
            <a:bodyPr wrap="none" lIns="0" tIns="0" rIns="0" bIns="0" rtlCol="0">
              <a:spAutoFit/>
            </a:bodyPr>
            <a:lstStyle/>
            <a:p>
              <a:pPr algn="ctr">
                <a:spcAft>
                  <a:spcPts val="600"/>
                </a:spcAft>
              </a:pPr>
              <a:r>
                <a:rPr lang="en-IN" sz="1600" dirty="0">
                  <a:latin typeface="+mj-lt"/>
                </a:rPr>
                <a:t>Azure Pipelines</a:t>
              </a:r>
              <a:endParaRPr lang="en-US" sz="1600" dirty="0">
                <a:latin typeface="+mj-lt"/>
              </a:endParaRPr>
            </a:p>
          </p:txBody>
        </p:sp>
      </p:grpSp>
      <p:cxnSp>
        <p:nvCxnSpPr>
          <p:cNvPr id="36" name="Straight Arrow Connector 35" descr="Arrow pointing to the right">
            <a:extLst>
              <a:ext uri="{FF2B5EF4-FFF2-40B4-BE49-F238E27FC236}">
                <a16:creationId xmlns:a16="http://schemas.microsoft.com/office/drawing/2014/main" id="{6857BC80-6E0B-41D4-B534-CD6E3AB702A5}"/>
              </a:ext>
            </a:extLst>
          </p:cNvPr>
          <p:cNvCxnSpPr>
            <a:cxnSpLocks/>
          </p:cNvCxnSpPr>
          <p:nvPr/>
        </p:nvCxnSpPr>
        <p:spPr>
          <a:xfrm>
            <a:off x="9108921" y="2565452"/>
            <a:ext cx="295487" cy="0"/>
          </a:xfrm>
          <a:prstGeom prst="straightConnector1">
            <a:avLst/>
          </a:prstGeom>
          <a:ln w="3810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47" name="Group 46" descr="Deploy to target&#10;">
            <a:extLst>
              <a:ext uri="{FF2B5EF4-FFF2-40B4-BE49-F238E27FC236}">
                <a16:creationId xmlns:a16="http://schemas.microsoft.com/office/drawing/2014/main" id="{37BE4E76-CA65-47BC-B014-79AE73BC1F6E}"/>
              </a:ext>
              <a:ext uri="{C183D7F6-B498-43B3-948B-1728B52AA6E4}">
                <adec:decorative xmlns:adec="http://schemas.microsoft.com/office/drawing/2017/decorative" val="0"/>
              </a:ext>
            </a:extLst>
          </p:cNvPr>
          <p:cNvGrpSpPr>
            <a:grpSpLocks/>
          </p:cNvGrpSpPr>
          <p:nvPr/>
        </p:nvGrpSpPr>
        <p:grpSpPr>
          <a:xfrm>
            <a:off x="9680219" y="2233907"/>
            <a:ext cx="1526252" cy="1366239"/>
            <a:chOff x="9984604" y="2541704"/>
            <a:chExt cx="1556856" cy="1393635"/>
          </a:xfrm>
        </p:grpSpPr>
        <p:pic>
          <p:nvPicPr>
            <p:cNvPr id="18" name="Picture 17" descr="Icon of a smartphone with a cube on the screen">
              <a:extLst>
                <a:ext uri="{FF2B5EF4-FFF2-40B4-BE49-F238E27FC236}">
                  <a16:creationId xmlns:a16="http://schemas.microsoft.com/office/drawing/2014/main" id="{889DB0EF-C09C-41FA-89EE-142D9E20C167}"/>
                </a:ext>
              </a:extLst>
            </p:cNvPr>
            <p:cNvPicPr>
              <a:picLocks noChangeAspect="1"/>
            </p:cNvPicPr>
            <p:nvPr/>
          </p:nvPicPr>
          <p:blipFill>
            <a:blip r:embed="rId7"/>
            <a:stretch>
              <a:fillRect/>
            </a:stretch>
          </p:blipFill>
          <p:spPr>
            <a:xfrm>
              <a:off x="10557804" y="2541704"/>
              <a:ext cx="410456" cy="822274"/>
            </a:xfrm>
            <a:prstGeom prst="rect">
              <a:avLst/>
            </a:prstGeom>
          </p:spPr>
        </p:pic>
        <p:sp>
          <p:nvSpPr>
            <p:cNvPr id="23" name="TextBox 22">
              <a:extLst>
                <a:ext uri="{FF2B5EF4-FFF2-40B4-BE49-F238E27FC236}">
                  <a16:creationId xmlns:a16="http://schemas.microsoft.com/office/drawing/2014/main" id="{D1A76C67-3AF5-4C55-80C0-57050848A150}"/>
                </a:ext>
              </a:extLst>
            </p:cNvPr>
            <p:cNvSpPr txBox="1"/>
            <p:nvPr/>
          </p:nvSpPr>
          <p:spPr>
            <a:xfrm>
              <a:off x="9984604" y="3684181"/>
              <a:ext cx="1556856" cy="251158"/>
            </a:xfrm>
            <a:prstGeom prst="rect">
              <a:avLst/>
            </a:prstGeom>
            <a:noFill/>
          </p:spPr>
          <p:txBody>
            <a:bodyPr wrap="none" lIns="0" tIns="0" rIns="0" bIns="0" rtlCol="0">
              <a:spAutoFit/>
            </a:bodyPr>
            <a:lstStyle/>
            <a:p>
              <a:pPr algn="ctr">
                <a:spcAft>
                  <a:spcPts val="600"/>
                </a:spcAft>
              </a:pPr>
              <a:r>
                <a:rPr lang="en-IN" sz="1600" dirty="0">
                  <a:latin typeface="+mj-lt"/>
                </a:rPr>
                <a:t>Deploy to target</a:t>
              </a:r>
              <a:endParaRPr lang="en-US" sz="1600" dirty="0">
                <a:latin typeface="+mj-lt"/>
              </a:endParaRPr>
            </a:p>
          </p:txBody>
        </p:sp>
      </p:grpSp>
      <p:sp>
        <p:nvSpPr>
          <p:cNvPr id="6" name="Rectangle 5">
            <a:extLst>
              <a:ext uri="{FF2B5EF4-FFF2-40B4-BE49-F238E27FC236}">
                <a16:creationId xmlns:a16="http://schemas.microsoft.com/office/drawing/2014/main" id="{DFA64A8C-B171-4197-8052-A9B89364F30D}"/>
              </a:ext>
            </a:extLst>
          </p:cNvPr>
          <p:cNvSpPr>
            <a:spLocks/>
          </p:cNvSpPr>
          <p:nvPr/>
        </p:nvSpPr>
        <p:spPr>
          <a:xfrm>
            <a:off x="568325" y="4073783"/>
            <a:ext cx="2471616" cy="83099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Configure Azure Pipelines to use your</a:t>
            </a:r>
            <a:br>
              <a:rPr lang="en-US" sz="1800" dirty="0">
                <a:solidFill>
                  <a:schemeClr val="tx1"/>
                </a:solidFill>
              </a:rPr>
            </a:br>
            <a:r>
              <a:rPr lang="en-US" sz="1800" dirty="0">
                <a:solidFill>
                  <a:schemeClr val="tx1"/>
                </a:solidFill>
              </a:rPr>
              <a:t>Git repo.</a:t>
            </a:r>
          </a:p>
        </p:txBody>
      </p:sp>
      <p:sp>
        <p:nvSpPr>
          <p:cNvPr id="10" name="Rectangle 9">
            <a:extLst>
              <a:ext uri="{FF2B5EF4-FFF2-40B4-BE49-F238E27FC236}">
                <a16:creationId xmlns:a16="http://schemas.microsoft.com/office/drawing/2014/main" id="{8F48D84E-E4AA-4C24-B599-AB1D2CACE03F}"/>
              </a:ext>
            </a:extLst>
          </p:cNvPr>
          <p:cNvSpPr>
            <a:spLocks/>
          </p:cNvSpPr>
          <p:nvPr/>
        </p:nvSpPr>
        <p:spPr>
          <a:xfrm>
            <a:off x="3413593" y="4073782"/>
            <a:ext cx="2670000" cy="83099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Edit your Azure-</a:t>
            </a:r>
            <a:r>
              <a:rPr lang="en-US" sz="1800" dirty="0" err="1">
                <a:solidFill>
                  <a:schemeClr val="tx1"/>
                </a:solidFill>
              </a:rPr>
              <a:t>pipelines.yml</a:t>
            </a:r>
            <a:r>
              <a:rPr lang="en-US" sz="1800" dirty="0">
                <a:solidFill>
                  <a:schemeClr val="tx1"/>
                </a:solidFill>
              </a:rPr>
              <a:t> file to</a:t>
            </a:r>
            <a:br>
              <a:rPr lang="en-US" sz="1800" dirty="0">
                <a:solidFill>
                  <a:schemeClr val="tx1"/>
                </a:solidFill>
              </a:rPr>
            </a:br>
            <a:r>
              <a:rPr lang="en-US" sz="1800" dirty="0">
                <a:solidFill>
                  <a:schemeClr val="tx1"/>
                </a:solidFill>
              </a:rPr>
              <a:t>define your build.</a:t>
            </a:r>
          </a:p>
        </p:txBody>
      </p:sp>
      <p:sp>
        <p:nvSpPr>
          <p:cNvPr id="8" name="Rectangle 7">
            <a:extLst>
              <a:ext uri="{FF2B5EF4-FFF2-40B4-BE49-F238E27FC236}">
                <a16:creationId xmlns:a16="http://schemas.microsoft.com/office/drawing/2014/main" id="{03E624D4-DD7E-478A-83A1-4B82A98885A0}"/>
              </a:ext>
            </a:extLst>
          </p:cNvPr>
          <p:cNvSpPr>
            <a:spLocks/>
          </p:cNvSpPr>
          <p:nvPr/>
        </p:nvSpPr>
        <p:spPr>
          <a:xfrm>
            <a:off x="6457246" y="4073782"/>
            <a:ext cx="2305595" cy="83099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Push your code to your version control repository.</a:t>
            </a:r>
          </a:p>
        </p:txBody>
      </p:sp>
      <p:sp>
        <p:nvSpPr>
          <p:cNvPr id="9" name="Rectangle 8">
            <a:extLst>
              <a:ext uri="{FF2B5EF4-FFF2-40B4-BE49-F238E27FC236}">
                <a16:creationId xmlns:a16="http://schemas.microsoft.com/office/drawing/2014/main" id="{5501101E-79C7-4E13-9B96-954546E22523}"/>
              </a:ext>
            </a:extLst>
          </p:cNvPr>
          <p:cNvSpPr>
            <a:spLocks/>
          </p:cNvSpPr>
          <p:nvPr/>
        </p:nvSpPr>
        <p:spPr>
          <a:xfrm>
            <a:off x="9136491" y="4073783"/>
            <a:ext cx="2471616" cy="830997"/>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algn="ctr"/>
            <a:r>
              <a:rPr lang="en-US" sz="1800" dirty="0">
                <a:solidFill>
                  <a:schemeClr val="tx1"/>
                </a:solidFill>
              </a:rPr>
              <a:t>Your code is now updated, built, tested, and packaged.</a:t>
            </a:r>
          </a:p>
        </p:txBody>
      </p:sp>
      <p:sp>
        <p:nvSpPr>
          <p:cNvPr id="28" name="Rectangle 27">
            <a:extLst>
              <a:ext uri="{FF2B5EF4-FFF2-40B4-BE49-F238E27FC236}">
                <a16:creationId xmlns:a16="http://schemas.microsoft.com/office/drawing/2014/main" id="{5C351D82-70FC-4893-AB83-CA0C0E91917C}"/>
              </a:ext>
            </a:extLst>
          </p:cNvPr>
          <p:cNvSpPr/>
          <p:nvPr/>
        </p:nvSpPr>
        <p:spPr>
          <a:xfrm>
            <a:off x="568325" y="5474090"/>
            <a:ext cx="11306469" cy="338554"/>
          </a:xfrm>
          <a:prstGeom prst="rect">
            <a:avLst/>
          </a:prstGeom>
          <a:noFill/>
          <a:ln w="63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r>
              <a:rPr lang="en-US" sz="2200" b="1" dirty="0">
                <a:solidFill>
                  <a:schemeClr val="tx1"/>
                </a:solidFill>
                <a:latin typeface="+mj-lt"/>
              </a:rPr>
              <a:t>While more code-oriented, defining pipelines using YAML is preferred</a:t>
            </a:r>
          </a:p>
        </p:txBody>
      </p:sp>
    </p:spTree>
    <p:extLst>
      <p:ext uri="{BB962C8B-B14F-4D97-AF65-F5344CB8AC3E}">
        <p14:creationId xmlns:p14="http://schemas.microsoft.com/office/powerpoint/2010/main" val="15674220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545" y="2142277"/>
            <a:ext cx="6220505" cy="1846659"/>
          </a:xfrm>
        </p:spPr>
        <p:txBody>
          <a:bodyPr/>
          <a:lstStyle/>
          <a:p>
            <a:r>
              <a:rPr lang="en-US" dirty="0"/>
              <a:t>Module 04: Design and implement a pipeline strategy</a:t>
            </a:r>
          </a:p>
        </p:txBody>
      </p:sp>
    </p:spTree>
    <p:extLst>
      <p:ext uri="{BB962C8B-B14F-4D97-AF65-F5344CB8AC3E}">
        <p14:creationId xmlns:p14="http://schemas.microsoft.com/office/powerpoint/2010/main" val="158707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81AD-4296-4B5B-A173-CAB1822F7A64}"/>
              </a:ext>
            </a:extLst>
          </p:cNvPr>
          <p:cNvSpPr>
            <a:spLocks noGrp="1"/>
          </p:cNvSpPr>
          <p:nvPr>
            <p:ph type="title"/>
          </p:nvPr>
        </p:nvSpPr>
        <p:spPr>
          <a:xfrm>
            <a:off x="588261" y="585217"/>
            <a:ext cx="5061085" cy="678434"/>
          </a:xfrm>
        </p:spPr>
        <p:txBody>
          <a:bodyPr/>
          <a:lstStyle/>
          <a:p>
            <a:r>
              <a:rPr lang="en-US" dirty="0"/>
              <a:t>Configure agent demands</a:t>
            </a:r>
          </a:p>
        </p:txBody>
      </p:sp>
      <p:sp>
        <p:nvSpPr>
          <p:cNvPr id="16" name="TextBox 15">
            <a:extLst>
              <a:ext uri="{FF2B5EF4-FFF2-40B4-BE49-F238E27FC236}">
                <a16:creationId xmlns:a16="http://schemas.microsoft.com/office/drawing/2014/main" id="{8726ECB2-EC9F-DB1F-1BAE-71D148B580E3}"/>
              </a:ext>
            </a:extLst>
          </p:cNvPr>
          <p:cNvSpPr txBox="1"/>
          <p:nvPr/>
        </p:nvSpPr>
        <p:spPr>
          <a:xfrm>
            <a:off x="589371" y="1518567"/>
            <a:ext cx="5274854" cy="1661993"/>
          </a:xfrm>
          <a:prstGeom prst="rect">
            <a:avLst/>
          </a:prstGeom>
          <a:noFill/>
        </p:spPr>
        <p:txBody>
          <a:bodyPr vert="horz" wrap="square" lIns="0" tIns="0" rIns="0" bIns="0" rtlCol="0">
            <a:spAutoFit/>
          </a:bodyPr>
          <a:lstStyle/>
          <a:p>
            <a:pPr marL="228600" marR="0" lvl="0" indent="-228600" algn="l" defTabSz="914281"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lang="en-US" sz="2200" dirty="0">
                <a:latin typeface="+mj-lt"/>
              </a:rPr>
              <a:t>User-defined capabilities</a:t>
            </a:r>
          </a:p>
          <a:p>
            <a:pPr marL="228600" marR="0" lvl="0" indent="-228600" algn="l" defTabSz="914281"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lang="en-US" sz="2200" dirty="0">
                <a:latin typeface="+mj-lt"/>
              </a:rPr>
              <a:t>System capabilities</a:t>
            </a:r>
          </a:p>
          <a:p>
            <a:pPr marL="228600" marR="0" lvl="0" indent="-228600" algn="l" defTabSz="914281" rtl="0" eaLnBrk="1" fontAlgn="auto" latinLnBrk="0" hangingPunct="1">
              <a:lnSpc>
                <a:spcPct val="100000"/>
              </a:lnSpc>
              <a:spcBef>
                <a:spcPts val="0"/>
              </a:spcBef>
              <a:spcAft>
                <a:spcPts val="1200"/>
              </a:spcAft>
              <a:buClrTx/>
              <a:buSzPct val="90000"/>
              <a:buFont typeface="Arial" panose="020B0604020202020204" pitchFamily="34" charset="0"/>
              <a:buChar char="•"/>
              <a:tabLst/>
              <a:defRPr/>
            </a:pPr>
            <a:r>
              <a:rPr kumimoji="0" lang="en-US" sz="2200" i="0" u="none" strike="noStrike" kern="1200" cap="none" spc="0" normalizeH="0" baseline="0" noProof="0" dirty="0">
                <a:ln>
                  <a:noFill/>
                </a:ln>
                <a:effectLst/>
                <a:uLnTx/>
                <a:uFillTx/>
                <a:latin typeface="+mj-lt"/>
                <a:ea typeface="+mn-ea"/>
                <a:cs typeface="+mn-cs"/>
              </a:rPr>
              <a:t>Agents</a:t>
            </a:r>
            <a:r>
              <a:rPr kumimoji="0" lang="en-US" sz="2200" b="0" i="0" u="none" strike="noStrike" kern="1200" cap="none" spc="0" normalizeH="0" baseline="0" noProof="0" dirty="0">
                <a:ln>
                  <a:noFill/>
                </a:ln>
                <a:effectLst/>
                <a:uLnTx/>
                <a:uFillTx/>
                <a:ea typeface="+mn-ea"/>
                <a:cs typeface="+mn-cs"/>
              </a:rPr>
              <a:t> can have different authorization and timeout settings.</a:t>
            </a:r>
            <a:endParaRPr lang="en-US" sz="2200" dirty="0"/>
          </a:p>
        </p:txBody>
      </p:sp>
      <p:pic>
        <p:nvPicPr>
          <p:cNvPr id="17" name="Picture 16" descr="Screenshot of the Capabilities tab with User-defined and System capabilities.">
            <a:extLst>
              <a:ext uri="{FF2B5EF4-FFF2-40B4-BE49-F238E27FC236}">
                <a16:creationId xmlns:a16="http://schemas.microsoft.com/office/drawing/2014/main" id="{E9C51D54-DFAB-A64C-BDB8-62659D7701A5}"/>
              </a:ext>
            </a:extLst>
          </p:cNvPr>
          <p:cNvPicPr>
            <a:picLocks/>
          </p:cNvPicPr>
          <p:nvPr/>
        </p:nvPicPr>
        <p:blipFill rotWithShape="1">
          <a:blip r:embed="rId3"/>
          <a:srcRect l="-1712" t="-1527" r="-1712" b="-1527"/>
          <a:stretch/>
        </p:blipFill>
        <p:spPr>
          <a:xfrm>
            <a:off x="6096000" y="-1"/>
            <a:ext cx="6096000" cy="6858000"/>
          </a:xfrm>
          <a:prstGeom prst="rect">
            <a:avLst/>
          </a:prstGeom>
          <a:noFill/>
          <a:ln w="38100">
            <a:solidFill>
              <a:schemeClr val="accent2"/>
            </a:solidFill>
            <a:headEnd type="none" w="med" len="med"/>
            <a:tailEnd type="none" w="med" len="med"/>
          </a:ln>
          <a:effectLst/>
        </p:spPr>
      </p:pic>
    </p:spTree>
    <p:extLst>
      <p:ext uri="{BB962C8B-B14F-4D97-AF65-F5344CB8AC3E}">
        <p14:creationId xmlns:p14="http://schemas.microsoft.com/office/powerpoint/2010/main" val="28960210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3950-CA1A-4CB5-B14E-FF051C14E81A}"/>
              </a:ext>
            </a:extLst>
          </p:cNvPr>
          <p:cNvSpPr>
            <a:spLocks noGrp="1"/>
          </p:cNvSpPr>
          <p:nvPr>
            <p:ph type="title"/>
          </p:nvPr>
        </p:nvSpPr>
        <p:spPr>
          <a:xfrm>
            <a:off x="588263" y="585218"/>
            <a:ext cx="11024300" cy="492443"/>
          </a:xfrm>
        </p:spPr>
        <p:txBody>
          <a:bodyPr/>
          <a:lstStyle/>
          <a:p>
            <a:r>
              <a:rPr lang="en-US" dirty="0"/>
              <a:t>Explore multi-configuration and multi-agent</a:t>
            </a:r>
          </a:p>
        </p:txBody>
      </p:sp>
      <p:sp>
        <p:nvSpPr>
          <p:cNvPr id="3" name="Oval 2">
            <a:extLst>
              <a:ext uri="{FF2B5EF4-FFF2-40B4-BE49-F238E27FC236}">
                <a16:creationId xmlns:a16="http://schemas.microsoft.com/office/drawing/2014/main" id="{57402D18-A026-B34C-F95A-2D33EA10A5FC}"/>
              </a:ext>
            </a:extLst>
          </p:cNvPr>
          <p:cNvSpPr>
            <a:spLocks/>
          </p:cNvSpPr>
          <p:nvPr/>
        </p:nvSpPr>
        <p:spPr bwMode="auto">
          <a:xfrm>
            <a:off x="549721" y="157210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4" name="TextBox 23">
            <a:extLst>
              <a:ext uri="{FF2B5EF4-FFF2-40B4-BE49-F238E27FC236}">
                <a16:creationId xmlns:a16="http://schemas.microsoft.com/office/drawing/2014/main" id="{3985802E-A3AD-4814-ADE1-0FFB3BD50D06}"/>
              </a:ext>
            </a:extLst>
          </p:cNvPr>
          <p:cNvSpPr txBox="1"/>
          <p:nvPr/>
        </p:nvSpPr>
        <p:spPr>
          <a:xfrm>
            <a:off x="1299410" y="1572108"/>
            <a:ext cx="10471470" cy="1200329"/>
          </a:xfrm>
          <a:prstGeom prst="rect">
            <a:avLst/>
          </a:prstGeom>
          <a:noFill/>
        </p:spPr>
        <p:txBody>
          <a:bodyPr wrap="square" lIns="0" tIns="0" rIns="0" bIns="0">
            <a:spAutoFit/>
          </a:bodyPr>
          <a:lstStyle/>
          <a:p>
            <a:pPr>
              <a:spcAft>
                <a:spcPts val="1200"/>
              </a:spcAft>
            </a:pPr>
            <a:r>
              <a:rPr lang="en-US" sz="2200" b="1" dirty="0"/>
              <a:t>Multi-configuration: </a:t>
            </a:r>
            <a:r>
              <a:rPr lang="en-US" sz="2200" dirty="0">
                <a:latin typeface="+mj-lt"/>
              </a:rPr>
              <a:t>Run the same set of tasks on multiple configurations:</a:t>
            </a:r>
          </a:p>
          <a:p>
            <a:pPr marL="457200" lvl="1" indent="-233363">
              <a:spcAft>
                <a:spcPts val="1200"/>
              </a:spcAft>
              <a:buFont typeface="Arial" panose="020B0604020202020204" pitchFamily="34" charset="0"/>
              <a:buChar char="•"/>
            </a:pPr>
            <a:r>
              <a:rPr lang="en-US" sz="1800" dirty="0"/>
              <a:t>Run the release once with configuration setting A on WebApp A and setting B for WebApp B</a:t>
            </a:r>
          </a:p>
          <a:p>
            <a:pPr marL="457200" lvl="1" indent="-233363">
              <a:spcAft>
                <a:spcPts val="1200"/>
              </a:spcAft>
              <a:buFont typeface="Arial" panose="020B0604020202020204" pitchFamily="34" charset="0"/>
              <a:buChar char="•"/>
            </a:pPr>
            <a:r>
              <a:rPr lang="en-US" sz="1800" dirty="0"/>
              <a:t>Deploy to different geographic regions</a:t>
            </a:r>
          </a:p>
        </p:txBody>
      </p:sp>
      <p:sp>
        <p:nvSpPr>
          <p:cNvPr id="4" name="Oval 3">
            <a:extLst>
              <a:ext uri="{FF2B5EF4-FFF2-40B4-BE49-F238E27FC236}">
                <a16:creationId xmlns:a16="http://schemas.microsoft.com/office/drawing/2014/main" id="{FDD04F32-A6CD-2DCA-B62A-91FE5B7E4C40}"/>
              </a:ext>
            </a:extLst>
          </p:cNvPr>
          <p:cNvSpPr>
            <a:spLocks/>
          </p:cNvSpPr>
          <p:nvPr/>
        </p:nvSpPr>
        <p:spPr bwMode="auto">
          <a:xfrm>
            <a:off x="549721" y="3531566"/>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7" name="Content Placeholder 2">
            <a:extLst>
              <a:ext uri="{FF2B5EF4-FFF2-40B4-BE49-F238E27FC236}">
                <a16:creationId xmlns:a16="http://schemas.microsoft.com/office/drawing/2014/main" id="{582EBA86-D9D8-4EBD-AC4F-E1825280A33C}"/>
              </a:ext>
            </a:extLst>
          </p:cNvPr>
          <p:cNvSpPr txBox="1">
            <a:spLocks/>
          </p:cNvSpPr>
          <p:nvPr/>
        </p:nvSpPr>
        <p:spPr>
          <a:xfrm>
            <a:off x="1299411" y="3531566"/>
            <a:ext cx="10471470"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2200" b="1" spc="0" dirty="0">
                <a:solidFill>
                  <a:schemeClr val="tx1"/>
                </a:solidFill>
                <a:latin typeface="+mn-lt"/>
              </a:rPr>
              <a:t>Multi-agent: </a:t>
            </a:r>
            <a:r>
              <a:rPr lang="en-US" sz="2200" spc="0" dirty="0">
                <a:solidFill>
                  <a:schemeClr val="tx1"/>
                </a:solidFill>
              </a:rPr>
              <a:t>Run the same set of tasks on multiple agents using the specified number of agents:</a:t>
            </a:r>
          </a:p>
          <a:p>
            <a:pPr marL="457200" lvl="1" indent="-233363" defTabSz="914281">
              <a:spcAft>
                <a:spcPts val="1200"/>
              </a:spcAft>
              <a:buFont typeface="Arial" panose="020B0604020202020204" pitchFamily="34" charset="0"/>
              <a:buChar char="•"/>
            </a:pPr>
            <a:r>
              <a:rPr lang="en-US" sz="1800" dirty="0">
                <a:solidFill>
                  <a:schemeClr val="tx1"/>
                </a:solidFill>
              </a:rPr>
              <a:t>Deploy same bits to a farm of servers</a:t>
            </a:r>
          </a:p>
        </p:txBody>
      </p:sp>
    </p:spTree>
    <p:extLst>
      <p:ext uri="{BB962C8B-B14F-4D97-AF65-F5344CB8AC3E}">
        <p14:creationId xmlns:p14="http://schemas.microsoft.com/office/powerpoint/2010/main" val="10338290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1579-BB66-4E4F-9834-F19BCCEEDD5F}"/>
              </a:ext>
            </a:extLst>
          </p:cNvPr>
          <p:cNvSpPr>
            <a:spLocks noGrp="1"/>
          </p:cNvSpPr>
          <p:nvPr>
            <p:ph type="title"/>
          </p:nvPr>
        </p:nvSpPr>
        <p:spPr/>
        <p:txBody>
          <a:bodyPr/>
          <a:lstStyle/>
          <a:p>
            <a:r>
              <a:rPr lang="en-US" dirty="0"/>
              <a:t>Implement multi-job builds</a:t>
            </a:r>
          </a:p>
        </p:txBody>
      </p:sp>
      <p:sp>
        <p:nvSpPr>
          <p:cNvPr id="4" name="Text Placeholder 3">
            <a:extLst>
              <a:ext uri="{FF2B5EF4-FFF2-40B4-BE49-F238E27FC236}">
                <a16:creationId xmlns:a16="http://schemas.microsoft.com/office/drawing/2014/main" id="{4C5FDCA7-9A02-5230-ACBE-4D58EDCBE1A6}"/>
              </a:ext>
            </a:extLst>
          </p:cNvPr>
          <p:cNvSpPr>
            <a:spLocks noGrp="1"/>
          </p:cNvSpPr>
          <p:nvPr>
            <p:ph type="body" sz="quarter" idx="17"/>
          </p:nvPr>
        </p:nvSpPr>
        <p:spPr>
          <a:xfrm>
            <a:off x="584201" y="1386768"/>
            <a:ext cx="11011601" cy="338554"/>
          </a:xfrm>
        </p:spPr>
        <p:txBody>
          <a:bodyPr/>
          <a:lstStyle/>
          <a:p>
            <a:r>
              <a:rPr lang="en-US" sz="2200" dirty="0">
                <a:latin typeface="Segoe UI Semibold"/>
              </a:rPr>
              <a:t>Adding multiple jobs to a pipeline lets you:</a:t>
            </a:r>
          </a:p>
        </p:txBody>
      </p:sp>
      <p:sp>
        <p:nvSpPr>
          <p:cNvPr id="5" name="Oval 4">
            <a:extLst>
              <a:ext uri="{FF2B5EF4-FFF2-40B4-BE49-F238E27FC236}">
                <a16:creationId xmlns:a16="http://schemas.microsoft.com/office/drawing/2014/main" id="{F753A6A0-518B-0BC8-F7B1-0C77245BA4C4}"/>
              </a:ext>
            </a:extLst>
          </p:cNvPr>
          <p:cNvSpPr>
            <a:spLocks/>
          </p:cNvSpPr>
          <p:nvPr/>
        </p:nvSpPr>
        <p:spPr bwMode="auto">
          <a:xfrm>
            <a:off x="549721" y="206048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10" name="TextBox 9">
            <a:extLst>
              <a:ext uri="{FF2B5EF4-FFF2-40B4-BE49-F238E27FC236}">
                <a16:creationId xmlns:a16="http://schemas.microsoft.com/office/drawing/2014/main" id="{AD488E65-39E4-45AB-8874-174F6D7B34C6}"/>
              </a:ext>
            </a:extLst>
          </p:cNvPr>
          <p:cNvSpPr txBox="1"/>
          <p:nvPr/>
        </p:nvSpPr>
        <p:spPr>
          <a:xfrm>
            <a:off x="1352117" y="2195394"/>
            <a:ext cx="10149631" cy="276999"/>
          </a:xfrm>
          <a:prstGeom prst="rect">
            <a:avLst/>
          </a:prstGeom>
          <a:noFill/>
        </p:spPr>
        <p:txBody>
          <a:bodyPr wrap="square" lIns="0" tIns="0" rIns="0" bIns="0" rtlCol="0" anchor="ctr">
            <a:spAutoFit/>
          </a:bodyPr>
          <a:lstStyle/>
          <a:p>
            <a:pPr defTabSz="896386"/>
            <a:r>
              <a:rPr lang="en-US" sz="1800" kern="0" dirty="0"/>
              <a:t>Break your pipeline into sections that need different agent pools, or self-hosted agents</a:t>
            </a:r>
          </a:p>
        </p:txBody>
      </p:sp>
      <p:sp>
        <p:nvSpPr>
          <p:cNvPr id="7" name="Oval 6">
            <a:extLst>
              <a:ext uri="{FF2B5EF4-FFF2-40B4-BE49-F238E27FC236}">
                <a16:creationId xmlns:a16="http://schemas.microsoft.com/office/drawing/2014/main" id="{C4EFA9EB-F9FD-387B-71C1-63FFD32FD335}"/>
              </a:ext>
            </a:extLst>
          </p:cNvPr>
          <p:cNvSpPr>
            <a:spLocks/>
          </p:cNvSpPr>
          <p:nvPr/>
        </p:nvSpPr>
        <p:spPr bwMode="auto">
          <a:xfrm>
            <a:off x="549721" y="291488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5" name="TextBox 14">
            <a:extLst>
              <a:ext uri="{FF2B5EF4-FFF2-40B4-BE49-F238E27FC236}">
                <a16:creationId xmlns:a16="http://schemas.microsoft.com/office/drawing/2014/main" id="{B1BC708C-362C-4B2A-90DC-2B8C7BF9A9A5}"/>
              </a:ext>
            </a:extLst>
          </p:cNvPr>
          <p:cNvSpPr txBox="1"/>
          <p:nvPr/>
        </p:nvSpPr>
        <p:spPr>
          <a:xfrm>
            <a:off x="1352117" y="3050318"/>
            <a:ext cx="10149631" cy="276999"/>
          </a:xfrm>
          <a:prstGeom prst="rect">
            <a:avLst/>
          </a:prstGeom>
          <a:noFill/>
        </p:spPr>
        <p:txBody>
          <a:bodyPr wrap="square" lIns="0" tIns="0" rIns="0" bIns="0" rtlCol="0" anchor="ctr">
            <a:spAutoFit/>
          </a:bodyPr>
          <a:lstStyle/>
          <a:p>
            <a:pPr defTabSz="896386"/>
            <a:r>
              <a:rPr lang="en-US" sz="1800" kern="0" dirty="0"/>
              <a:t>Publish artifacts in one job and consume them in one or more subsequent jobs</a:t>
            </a:r>
          </a:p>
        </p:txBody>
      </p:sp>
      <p:sp>
        <p:nvSpPr>
          <p:cNvPr id="8" name="Oval 7">
            <a:extLst>
              <a:ext uri="{FF2B5EF4-FFF2-40B4-BE49-F238E27FC236}">
                <a16:creationId xmlns:a16="http://schemas.microsoft.com/office/drawing/2014/main" id="{7BB33B54-C981-C09A-D95A-962DF7428F98}"/>
              </a:ext>
            </a:extLst>
          </p:cNvPr>
          <p:cNvSpPr>
            <a:spLocks/>
          </p:cNvSpPr>
          <p:nvPr/>
        </p:nvSpPr>
        <p:spPr bwMode="auto">
          <a:xfrm>
            <a:off x="549721" y="377007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0" name="TextBox 19">
            <a:extLst>
              <a:ext uri="{FF2B5EF4-FFF2-40B4-BE49-F238E27FC236}">
                <a16:creationId xmlns:a16="http://schemas.microsoft.com/office/drawing/2014/main" id="{69270C49-0EDC-4A48-ABA1-F6D1CEFE52C7}"/>
              </a:ext>
            </a:extLst>
          </p:cNvPr>
          <p:cNvSpPr txBox="1"/>
          <p:nvPr/>
        </p:nvSpPr>
        <p:spPr>
          <a:xfrm>
            <a:off x="1352117" y="3905242"/>
            <a:ext cx="10149631" cy="276999"/>
          </a:xfrm>
          <a:prstGeom prst="rect">
            <a:avLst/>
          </a:prstGeom>
          <a:noFill/>
        </p:spPr>
        <p:txBody>
          <a:bodyPr wrap="square" lIns="0" tIns="0" rIns="0" bIns="0" rtlCol="0" anchor="ctr">
            <a:spAutoFit/>
          </a:bodyPr>
          <a:lstStyle/>
          <a:p>
            <a:pPr defTabSz="896386"/>
            <a:r>
              <a:rPr lang="en-US" sz="1800" dirty="0"/>
              <a:t>Build faster by running multiple jobs in parallel</a:t>
            </a:r>
            <a:endParaRPr lang="en-US" sz="1800" kern="0" dirty="0"/>
          </a:p>
        </p:txBody>
      </p:sp>
      <p:sp>
        <p:nvSpPr>
          <p:cNvPr id="17" name="Oval 16">
            <a:extLst>
              <a:ext uri="{FF2B5EF4-FFF2-40B4-BE49-F238E27FC236}">
                <a16:creationId xmlns:a16="http://schemas.microsoft.com/office/drawing/2014/main" id="{C654A261-9711-FFBF-C860-2D3BBB56EE88}"/>
              </a:ext>
            </a:extLst>
          </p:cNvPr>
          <p:cNvSpPr>
            <a:spLocks/>
          </p:cNvSpPr>
          <p:nvPr/>
        </p:nvSpPr>
        <p:spPr bwMode="auto">
          <a:xfrm>
            <a:off x="549721" y="4625254"/>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25" name="TextBox 24">
            <a:extLst>
              <a:ext uri="{FF2B5EF4-FFF2-40B4-BE49-F238E27FC236}">
                <a16:creationId xmlns:a16="http://schemas.microsoft.com/office/drawing/2014/main" id="{3BF052FB-D6E4-4D65-AE7F-28DF17A8CB04}"/>
              </a:ext>
            </a:extLst>
          </p:cNvPr>
          <p:cNvSpPr txBox="1">
            <a:spLocks/>
          </p:cNvSpPr>
          <p:nvPr/>
        </p:nvSpPr>
        <p:spPr>
          <a:xfrm>
            <a:off x="1352117" y="4760165"/>
            <a:ext cx="10149631" cy="276999"/>
          </a:xfrm>
          <a:prstGeom prst="rect">
            <a:avLst/>
          </a:prstGeom>
          <a:noFill/>
        </p:spPr>
        <p:txBody>
          <a:bodyPr wrap="square" lIns="0" tIns="0" rIns="0" bIns="0" rtlCol="0" anchor="ctr">
            <a:spAutoFit/>
          </a:bodyPr>
          <a:lstStyle/>
          <a:p>
            <a:pPr defTabSz="896386"/>
            <a:r>
              <a:rPr lang="en-US" sz="1800" kern="0" dirty="0"/>
              <a:t>Enable conditional execution of tasks</a:t>
            </a:r>
          </a:p>
        </p:txBody>
      </p:sp>
      <p:sp>
        <p:nvSpPr>
          <p:cNvPr id="19" name="Rectangle 18">
            <a:extLst>
              <a:ext uri="{FF2B5EF4-FFF2-40B4-BE49-F238E27FC236}">
                <a16:creationId xmlns:a16="http://schemas.microsoft.com/office/drawing/2014/main" id="{CD0FDC35-B17E-577B-BD31-E9B7C234335F}"/>
              </a:ext>
            </a:extLst>
          </p:cNvPr>
          <p:cNvSpPr>
            <a:spLocks/>
          </p:cNvSpPr>
          <p:nvPr/>
        </p:nvSpPr>
        <p:spPr bwMode="auto">
          <a:xfrm>
            <a:off x="0" y="5375959"/>
            <a:ext cx="12192000" cy="902507"/>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b="1" dirty="0">
                <a:solidFill>
                  <a:schemeClr val="tx1"/>
                </a:solidFill>
                <a:latin typeface="+mj-lt"/>
                <a:cs typeface="Segoe UI Semibold" panose="020B0702040204020203" pitchFamily="34" charset="0"/>
              </a:rPr>
              <a:t>You can configure the number of parallel jobs</a:t>
            </a:r>
          </a:p>
        </p:txBody>
      </p:sp>
      <p:pic>
        <p:nvPicPr>
          <p:cNvPr id="22" name="Picture 21" descr="A tick mark">
            <a:extLst>
              <a:ext uri="{FF2B5EF4-FFF2-40B4-BE49-F238E27FC236}">
                <a16:creationId xmlns:a16="http://schemas.microsoft.com/office/drawing/2014/main" id="{CBFC56E3-0E9B-4C77-17BA-6435B1547366}"/>
              </a:ext>
            </a:extLst>
          </p:cNvPr>
          <p:cNvPicPr>
            <a:picLocks noChangeAspect="1"/>
          </p:cNvPicPr>
          <p:nvPr/>
        </p:nvPicPr>
        <p:blipFill>
          <a:blip r:embed="rId3"/>
          <a:stretch>
            <a:fillRect/>
          </a:stretch>
        </p:blipFill>
        <p:spPr>
          <a:xfrm>
            <a:off x="551974" y="5378800"/>
            <a:ext cx="903836" cy="896824"/>
          </a:xfrm>
          <a:prstGeom prst="rect">
            <a:avLst/>
          </a:prstGeom>
          <a:noFill/>
        </p:spPr>
      </p:pic>
    </p:spTree>
    <p:extLst>
      <p:ext uri="{BB962C8B-B14F-4D97-AF65-F5344CB8AC3E}">
        <p14:creationId xmlns:p14="http://schemas.microsoft.com/office/powerpoint/2010/main" val="27508713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A762-9E28-CF9E-86AA-C01D41A3C86D}"/>
              </a:ext>
            </a:extLst>
          </p:cNvPr>
          <p:cNvSpPr>
            <a:spLocks noGrp="1"/>
          </p:cNvSpPr>
          <p:nvPr>
            <p:ph type="title"/>
          </p:nvPr>
        </p:nvSpPr>
        <p:spPr>
          <a:xfrm>
            <a:off x="588262" y="585216"/>
            <a:ext cx="11044938" cy="492443"/>
          </a:xfrm>
        </p:spPr>
        <p:txBody>
          <a:bodyPr/>
          <a:lstStyle/>
          <a:p>
            <a:r>
              <a:rPr lang="en-US" dirty="0"/>
              <a:t>Integrate GitHub repos and Azure Pipelines</a:t>
            </a:r>
          </a:p>
        </p:txBody>
      </p:sp>
      <p:sp>
        <p:nvSpPr>
          <p:cNvPr id="4" name="Text Placeholder 3">
            <a:extLst>
              <a:ext uri="{FF2B5EF4-FFF2-40B4-BE49-F238E27FC236}">
                <a16:creationId xmlns:a16="http://schemas.microsoft.com/office/drawing/2014/main" id="{1827EAC3-55B9-D492-F0C6-04340C8DA39F}"/>
              </a:ext>
            </a:extLst>
          </p:cNvPr>
          <p:cNvSpPr>
            <a:spLocks noGrp="1"/>
          </p:cNvSpPr>
          <p:nvPr>
            <p:ph type="body" sz="quarter" idx="16"/>
          </p:nvPr>
        </p:nvSpPr>
        <p:spPr>
          <a:xfrm>
            <a:off x="584200" y="1594155"/>
            <a:ext cx="3174143" cy="246221"/>
          </a:xfrm>
        </p:spPr>
        <p:txBody>
          <a:bodyPr/>
          <a:lstStyle/>
          <a:p>
            <a:r>
              <a:rPr lang="en-US" dirty="0"/>
              <a:t>Key considerations</a:t>
            </a:r>
          </a:p>
        </p:txBody>
      </p:sp>
      <p:sp>
        <p:nvSpPr>
          <p:cNvPr id="5" name="Text Placeholder 4">
            <a:extLst>
              <a:ext uri="{FF2B5EF4-FFF2-40B4-BE49-F238E27FC236}">
                <a16:creationId xmlns:a16="http://schemas.microsoft.com/office/drawing/2014/main" id="{4FE9FA3B-F919-889A-7901-7C2DDF9025AA}"/>
              </a:ext>
            </a:extLst>
          </p:cNvPr>
          <p:cNvSpPr>
            <a:spLocks noGrp="1"/>
          </p:cNvSpPr>
          <p:nvPr>
            <p:ph type="body" sz="quarter" idx="15"/>
          </p:nvPr>
        </p:nvSpPr>
        <p:spPr>
          <a:xfrm>
            <a:off x="586390" y="2085764"/>
            <a:ext cx="2390726" cy="991041"/>
          </a:xfrm>
        </p:spPr>
        <p:txBody>
          <a:bodyPr/>
          <a:lstStyle/>
          <a:p>
            <a:pPr>
              <a:spcAft>
                <a:spcPts val="600"/>
              </a:spcAft>
            </a:pPr>
            <a:r>
              <a:rPr lang="en-US" dirty="0"/>
              <a:t>Naming convention</a:t>
            </a:r>
          </a:p>
          <a:p>
            <a:pPr>
              <a:spcAft>
                <a:spcPts val="600"/>
              </a:spcAft>
            </a:pPr>
            <a:r>
              <a:rPr lang="en-US" dirty="0"/>
              <a:t>User management</a:t>
            </a:r>
          </a:p>
          <a:p>
            <a:pPr>
              <a:spcAft>
                <a:spcPts val="600"/>
              </a:spcAft>
            </a:pPr>
            <a:r>
              <a:rPr lang="en-US" dirty="0"/>
              <a:t>Azure Pipelines permissions</a:t>
            </a:r>
          </a:p>
        </p:txBody>
      </p:sp>
      <p:graphicFrame>
        <p:nvGraphicFramePr>
          <p:cNvPr id="6" name="Content Placeholder 5">
            <a:extLst>
              <a:ext uri="{FF2B5EF4-FFF2-40B4-BE49-F238E27FC236}">
                <a16:creationId xmlns:a16="http://schemas.microsoft.com/office/drawing/2014/main" id="{A79D7588-018E-BFA8-B353-D63297103467}"/>
              </a:ext>
            </a:extLst>
          </p:cNvPr>
          <p:cNvGraphicFramePr>
            <a:graphicFrameLocks noGrp="1"/>
          </p:cNvGraphicFramePr>
          <p:nvPr>
            <p:ph type="pic" sz="quarter" idx="20"/>
            <p:extLst>
              <p:ext uri="{D42A27DB-BD31-4B8C-83A1-F6EECF244321}">
                <p14:modId xmlns:p14="http://schemas.microsoft.com/office/powerpoint/2010/main" val="722137844"/>
              </p:ext>
            </p:extLst>
          </p:nvPr>
        </p:nvGraphicFramePr>
        <p:xfrm>
          <a:off x="3449999" y="1594155"/>
          <a:ext cx="7541611" cy="3553317"/>
        </p:xfrm>
        <a:graphic>
          <a:graphicData uri="http://schemas.openxmlformats.org/drawingml/2006/table">
            <a:tbl>
              <a:tblPr firstRow="1" bandRow="1">
                <a:tableStyleId>{5C22544A-7EE6-4342-B048-85BDC9FD1C3A}</a:tableStyleId>
              </a:tblPr>
              <a:tblGrid>
                <a:gridCol w="2500923">
                  <a:extLst>
                    <a:ext uri="{9D8B030D-6E8A-4147-A177-3AD203B41FA5}">
                      <a16:colId xmlns:a16="http://schemas.microsoft.com/office/drawing/2014/main" val="3457968741"/>
                    </a:ext>
                  </a:extLst>
                </a:gridCol>
                <a:gridCol w="5040688">
                  <a:extLst>
                    <a:ext uri="{9D8B030D-6E8A-4147-A177-3AD203B41FA5}">
                      <a16:colId xmlns:a16="http://schemas.microsoft.com/office/drawing/2014/main" val="876458686"/>
                    </a:ext>
                  </a:extLst>
                </a:gridCol>
              </a:tblGrid>
              <a:tr h="479789">
                <a:tc>
                  <a:txBody>
                    <a:bodyPr/>
                    <a:lstStyle/>
                    <a:p>
                      <a:r>
                        <a:rPr lang="en-US" sz="2100" dirty="0"/>
                        <a:t>Method</a:t>
                      </a:r>
                    </a:p>
                  </a:txBody>
                  <a:tcPr marL="109043" marR="109043" marT="54521" marB="54521" anchor="ctr"/>
                </a:tc>
                <a:tc>
                  <a:txBody>
                    <a:bodyPr/>
                    <a:lstStyle/>
                    <a:p>
                      <a:r>
                        <a:rPr lang="en-US" sz="2100"/>
                        <a:t>Key Actions</a:t>
                      </a:r>
                    </a:p>
                  </a:txBody>
                  <a:tcPr marL="109043" marR="109043" marT="54521" marB="54521" anchor="ctr"/>
                </a:tc>
                <a:extLst>
                  <a:ext uri="{0D108BD9-81ED-4DB2-BD59-A6C34878D82A}">
                    <a16:rowId xmlns:a16="http://schemas.microsoft.com/office/drawing/2014/main" val="2979980864"/>
                  </a:ext>
                </a:extLst>
              </a:tr>
              <a:tr h="1067612">
                <a:tc>
                  <a:txBody>
                    <a:bodyPr/>
                    <a:lstStyle/>
                    <a:p>
                      <a:r>
                        <a:rPr lang="en-US" sz="2100" dirty="0"/>
                        <a:t>GitHub App authentication</a:t>
                      </a:r>
                    </a:p>
                  </a:txBody>
                  <a:tcPr marL="109043" marR="109043" marT="54521" marB="54521" anchor="ctr"/>
                </a:tc>
                <a:tc>
                  <a:txBody>
                    <a:bodyPr/>
                    <a:lstStyle/>
                    <a:p>
                      <a:r>
                        <a:rPr lang="en-US" sz="2100" dirty="0"/>
                        <a:t>Supports GitHub Checks and does not rely on personal GitHub identities</a:t>
                      </a:r>
                    </a:p>
                  </a:txBody>
                  <a:tcPr marL="109043" marR="109043" marT="54521" marB="54521" anchor="ctr"/>
                </a:tc>
                <a:extLst>
                  <a:ext uri="{0D108BD9-81ED-4DB2-BD59-A6C34878D82A}">
                    <a16:rowId xmlns:a16="http://schemas.microsoft.com/office/drawing/2014/main" val="3281831597"/>
                  </a:ext>
                </a:extLst>
              </a:tr>
              <a:tr h="871869">
                <a:tc>
                  <a:txBody>
                    <a:bodyPr/>
                    <a:lstStyle/>
                    <a:p>
                      <a:r>
                        <a:rPr lang="en-US" sz="2100" dirty="0"/>
                        <a:t>OAuth</a:t>
                      </a:r>
                    </a:p>
                  </a:txBody>
                  <a:tcPr marL="109043" marR="109043" marT="54521" marB="54521" anchor="ctr"/>
                </a:tc>
                <a:tc>
                  <a:txBody>
                    <a:bodyPr/>
                    <a:lstStyle/>
                    <a:p>
                      <a:r>
                        <a:rPr lang="en-US" sz="2100" dirty="0"/>
                        <a:t>Suitable when working with personal GitHub accounts</a:t>
                      </a:r>
                    </a:p>
                  </a:txBody>
                  <a:tcPr marL="109043" marR="109043" marT="54521" marB="54521" anchor="ctr"/>
                </a:tc>
                <a:extLst>
                  <a:ext uri="{0D108BD9-81ED-4DB2-BD59-A6C34878D82A}">
                    <a16:rowId xmlns:a16="http://schemas.microsoft.com/office/drawing/2014/main" val="3450062990"/>
                  </a:ext>
                </a:extLst>
              </a:tr>
              <a:tr h="1134047">
                <a:tc>
                  <a:txBody>
                    <a:bodyPr/>
                    <a:lstStyle/>
                    <a:p>
                      <a:r>
                        <a:rPr lang="en-US" sz="2100" dirty="0"/>
                        <a:t>GitHub personal access token (PAT)</a:t>
                      </a:r>
                    </a:p>
                  </a:txBody>
                  <a:tcPr marL="109043" marR="109043" marT="54521" marB="54521" anchor="ctr"/>
                </a:tc>
                <a:tc>
                  <a:txBody>
                    <a:bodyPr/>
                    <a:lstStyle/>
                    <a:p>
                      <a:r>
                        <a:rPr lang="en-US" sz="2100" dirty="0"/>
                        <a:t>Relies on personal GitHub identity but its permissions can be configured granularly. Subject to expiration.</a:t>
                      </a:r>
                    </a:p>
                  </a:txBody>
                  <a:tcPr marL="109043" marR="109043" marT="54521" marB="54521" anchor="ctr"/>
                </a:tc>
                <a:extLst>
                  <a:ext uri="{0D108BD9-81ED-4DB2-BD59-A6C34878D82A}">
                    <a16:rowId xmlns:a16="http://schemas.microsoft.com/office/drawing/2014/main" val="2006910780"/>
                  </a:ext>
                </a:extLst>
              </a:tr>
            </a:tbl>
          </a:graphicData>
        </a:graphic>
      </p:graphicFrame>
    </p:spTree>
    <p:extLst>
      <p:ext uri="{BB962C8B-B14F-4D97-AF65-F5344CB8AC3E}">
        <p14:creationId xmlns:p14="http://schemas.microsoft.com/office/powerpoint/2010/main" val="10844650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588261" y="585216"/>
            <a:ext cx="11011601" cy="492443"/>
          </a:xfrm>
        </p:spPr>
        <p:txBody>
          <a:bodyPr/>
          <a:lstStyle/>
          <a:p>
            <a:r>
              <a:rPr lang="en-US"/>
              <a:t>Design and implement a comprehensive testing strategy</a:t>
            </a:r>
            <a:endParaRPr lang="en-US" dirty="0"/>
          </a:p>
        </p:txBody>
      </p:sp>
      <p:sp>
        <p:nvSpPr>
          <p:cNvPr id="9" name="Text Placeholder 3">
            <a:extLst>
              <a:ext uri="{FF2B5EF4-FFF2-40B4-BE49-F238E27FC236}">
                <a16:creationId xmlns:a16="http://schemas.microsoft.com/office/drawing/2014/main" id="{B684BF15-7579-72A8-26AE-EB3591BBB84D}"/>
              </a:ext>
            </a:extLst>
          </p:cNvPr>
          <p:cNvSpPr txBox="1">
            <a:spLocks/>
          </p:cNvSpPr>
          <p:nvPr/>
        </p:nvSpPr>
        <p:spPr>
          <a:xfrm>
            <a:off x="588261" y="1318370"/>
            <a:ext cx="4118429" cy="4516374"/>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sz="2200" dirty="0">
                <a:latin typeface="+mj-lt"/>
                <a:cs typeface="+mn-cs"/>
              </a:rPr>
              <a:t>Key considerations</a:t>
            </a:r>
          </a:p>
          <a:p>
            <a:pPr>
              <a:lnSpc>
                <a:spcPct val="150000"/>
              </a:lnSpc>
            </a:pPr>
            <a:r>
              <a:rPr lang="en-US" sz="2000" dirty="0">
                <a:solidFill>
                  <a:schemeClr val="tx1"/>
                </a:solidFill>
              </a:rPr>
              <a:t>Assessment and planning</a:t>
            </a:r>
          </a:p>
          <a:p>
            <a:pPr>
              <a:lnSpc>
                <a:spcPct val="150000"/>
              </a:lnSpc>
            </a:pPr>
            <a:r>
              <a:rPr lang="en-US" sz="2000" dirty="0">
                <a:solidFill>
                  <a:schemeClr val="tx1"/>
                </a:solidFill>
              </a:rPr>
              <a:t>Tools and frameworks selection</a:t>
            </a:r>
          </a:p>
          <a:p>
            <a:pPr>
              <a:lnSpc>
                <a:spcPct val="150000"/>
              </a:lnSpc>
            </a:pPr>
            <a:r>
              <a:rPr lang="en-US" sz="2000" dirty="0">
                <a:solidFill>
                  <a:schemeClr val="tx1"/>
                </a:solidFill>
              </a:rPr>
              <a:t>Test automation</a:t>
            </a:r>
          </a:p>
          <a:p>
            <a:pPr>
              <a:lnSpc>
                <a:spcPct val="150000"/>
              </a:lnSpc>
            </a:pPr>
            <a:r>
              <a:rPr lang="en-US" sz="2000" dirty="0">
                <a:solidFill>
                  <a:schemeClr val="tx1"/>
                </a:solidFill>
              </a:rPr>
              <a:t>Continuous integration (CI)</a:t>
            </a:r>
          </a:p>
          <a:p>
            <a:pPr>
              <a:lnSpc>
                <a:spcPct val="150000"/>
              </a:lnSpc>
            </a:pPr>
            <a:r>
              <a:rPr lang="en-US" sz="2000" dirty="0">
                <a:solidFill>
                  <a:schemeClr val="tx1"/>
                </a:solidFill>
              </a:rPr>
              <a:t>Continuous deployment (CD)</a:t>
            </a:r>
          </a:p>
          <a:p>
            <a:pPr>
              <a:lnSpc>
                <a:spcPct val="150000"/>
              </a:lnSpc>
            </a:pPr>
            <a:r>
              <a:rPr lang="en-US" sz="2000" dirty="0">
                <a:solidFill>
                  <a:schemeClr val="tx1"/>
                </a:solidFill>
              </a:rPr>
              <a:t>Monitoring and feedback</a:t>
            </a:r>
          </a:p>
          <a:p>
            <a:pPr>
              <a:lnSpc>
                <a:spcPct val="150000"/>
              </a:lnSpc>
            </a:pPr>
            <a:r>
              <a:rPr lang="en-US" sz="2000" dirty="0">
                <a:solidFill>
                  <a:schemeClr val="tx1"/>
                </a:solidFill>
              </a:rPr>
              <a:t>Documentation and training</a:t>
            </a:r>
          </a:p>
          <a:p>
            <a:endParaRPr lang="en-US" sz="2400" dirty="0">
              <a:solidFill>
                <a:schemeClr val="tx1"/>
              </a:solidFill>
            </a:endParaRPr>
          </a:p>
          <a:p>
            <a:endParaRPr lang="en-US" sz="2200" dirty="0">
              <a:latin typeface="+mj-lt"/>
              <a:cs typeface="+mn-cs"/>
            </a:endParaRPr>
          </a:p>
        </p:txBody>
      </p:sp>
      <p:graphicFrame>
        <p:nvGraphicFramePr>
          <p:cNvPr id="4" name="Table 9">
            <a:extLst>
              <a:ext uri="{FF2B5EF4-FFF2-40B4-BE49-F238E27FC236}">
                <a16:creationId xmlns:a16="http://schemas.microsoft.com/office/drawing/2014/main" id="{F455739A-7B02-7994-FB9A-2741719CBDF6}"/>
              </a:ext>
            </a:extLst>
          </p:cNvPr>
          <p:cNvGraphicFramePr>
            <a:graphicFrameLocks noGrp="1"/>
          </p:cNvGraphicFramePr>
          <p:nvPr>
            <p:extLst>
              <p:ext uri="{D42A27DB-BD31-4B8C-83A1-F6EECF244321}">
                <p14:modId xmlns:p14="http://schemas.microsoft.com/office/powerpoint/2010/main" val="1302288070"/>
              </p:ext>
            </p:extLst>
          </p:nvPr>
        </p:nvGraphicFramePr>
        <p:xfrm>
          <a:off x="5628919" y="1318370"/>
          <a:ext cx="5474510" cy="4223818"/>
        </p:xfrm>
        <a:graphic>
          <a:graphicData uri="http://schemas.openxmlformats.org/drawingml/2006/table">
            <a:tbl>
              <a:tblPr firstRow="1" bandRow="1">
                <a:tableStyleId>{5C22544A-7EE6-4342-B048-85BDC9FD1C3A}</a:tableStyleId>
              </a:tblPr>
              <a:tblGrid>
                <a:gridCol w="2737255">
                  <a:extLst>
                    <a:ext uri="{9D8B030D-6E8A-4147-A177-3AD203B41FA5}">
                      <a16:colId xmlns:a16="http://schemas.microsoft.com/office/drawing/2014/main" val="1581084120"/>
                    </a:ext>
                  </a:extLst>
                </a:gridCol>
                <a:gridCol w="2737255">
                  <a:extLst>
                    <a:ext uri="{9D8B030D-6E8A-4147-A177-3AD203B41FA5}">
                      <a16:colId xmlns:a16="http://schemas.microsoft.com/office/drawing/2014/main" val="1125517406"/>
                    </a:ext>
                  </a:extLst>
                </a:gridCol>
              </a:tblGrid>
              <a:tr h="437007">
                <a:tc>
                  <a:txBody>
                    <a:bodyPr/>
                    <a:lstStyle/>
                    <a:p>
                      <a:pPr marL="0" algn="l" defTabSz="932742" rtl="0" eaLnBrk="1" latinLnBrk="0" hangingPunct="1"/>
                      <a:r>
                        <a:rPr lang="en-US" sz="2200" b="0" kern="1200" dirty="0">
                          <a:solidFill>
                            <a:schemeClr val="tx1"/>
                          </a:solidFill>
                          <a:latin typeface="+mj-lt"/>
                          <a:ea typeface="+mn-ea"/>
                          <a:cs typeface="+mn-cs"/>
                        </a:rPr>
                        <a:t>Test Types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4"/>
                    </a:solidFill>
                  </a:tcPr>
                </a:tc>
                <a:tc>
                  <a:txBody>
                    <a:bodyPr/>
                    <a:lstStyle/>
                    <a:p>
                      <a:pPr marL="0" algn="l" defTabSz="932742" rtl="0" eaLnBrk="1" latinLnBrk="0" hangingPunct="1"/>
                      <a:endParaRPr lang="en-US" sz="2200" b="0" kern="1200" dirty="0">
                        <a:solidFill>
                          <a:schemeClr val="tx1"/>
                        </a:solidFill>
                        <a:latin typeface="+mj-lt"/>
                        <a:ea typeface="+mn-ea"/>
                        <a:cs typeface="+mn-cs"/>
                      </a:endParaRP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4"/>
                    </a:solidFill>
                  </a:tcPr>
                </a:tc>
                <a:extLst>
                  <a:ext uri="{0D108BD9-81ED-4DB2-BD59-A6C34878D82A}">
                    <a16:rowId xmlns:a16="http://schemas.microsoft.com/office/drawing/2014/main" val="159961031"/>
                  </a:ext>
                </a:extLst>
              </a:tr>
              <a:tr h="618209">
                <a:tc>
                  <a:txBody>
                    <a:bodyPr/>
                    <a:lstStyle/>
                    <a:p>
                      <a:pPr algn="l"/>
                      <a:r>
                        <a:rPr lang="en-US" sz="1800" dirty="0">
                          <a:solidFill>
                            <a:schemeClr val="tx1"/>
                          </a:solidFill>
                        </a:rPr>
                        <a:t>Unit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Integration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618209">
                <a:tc>
                  <a:txBody>
                    <a:bodyPr/>
                    <a:lstStyle/>
                    <a:p>
                      <a:pPr algn="l"/>
                      <a:r>
                        <a:rPr lang="en-US" sz="1800" dirty="0">
                          <a:solidFill>
                            <a:schemeClr val="tx1"/>
                          </a:solidFill>
                        </a:rPr>
                        <a:t>Functional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Smoke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618209">
                <a:tc>
                  <a:txBody>
                    <a:bodyPr/>
                    <a:lstStyle/>
                    <a:p>
                      <a:pPr algn="l"/>
                      <a:r>
                        <a:rPr lang="en-US" sz="1800" dirty="0">
                          <a:solidFill>
                            <a:schemeClr val="tx1"/>
                          </a:solidFill>
                        </a:rPr>
                        <a:t>Load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UI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74351097"/>
                  </a:ext>
                </a:extLst>
              </a:tr>
              <a:tr h="618209">
                <a:tc>
                  <a:txBody>
                    <a:bodyPr/>
                    <a:lstStyle/>
                    <a:p>
                      <a:pPr algn="l"/>
                      <a:r>
                        <a:rPr lang="en-US" sz="1800" dirty="0">
                          <a:solidFill>
                            <a:schemeClr val="tx1"/>
                          </a:solidFill>
                        </a:rPr>
                        <a:t>Stress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Performance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96660335"/>
                  </a:ext>
                </a:extLst>
              </a:tr>
              <a:tr h="618209">
                <a:tc>
                  <a:txBody>
                    <a:bodyPr/>
                    <a:lstStyle/>
                    <a:p>
                      <a:pPr algn="l"/>
                      <a:r>
                        <a:rPr lang="en-US" sz="1800" dirty="0">
                          <a:solidFill>
                            <a:schemeClr val="tx1"/>
                          </a:solidFill>
                        </a:rPr>
                        <a:t>Chaos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Penetration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70218534"/>
                  </a:ext>
                </a:extLst>
              </a:tr>
              <a:tr h="618209">
                <a:tc>
                  <a:txBody>
                    <a:bodyPr/>
                    <a:lstStyle/>
                    <a:p>
                      <a:pPr algn="l"/>
                      <a:r>
                        <a:rPr lang="en-US" sz="1800" dirty="0">
                          <a:solidFill>
                            <a:schemeClr val="tx1"/>
                          </a:solidFill>
                        </a:rPr>
                        <a:t>Security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End-to-end testing</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46458481"/>
                  </a:ext>
                </a:extLst>
              </a:tr>
            </a:tbl>
          </a:graphicData>
        </a:graphic>
      </p:graphicFrame>
    </p:spTree>
    <p:extLst>
      <p:ext uri="{BB962C8B-B14F-4D97-AF65-F5344CB8AC3E}">
        <p14:creationId xmlns:p14="http://schemas.microsoft.com/office/powerpoint/2010/main" val="20709552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588261" y="585216"/>
            <a:ext cx="11011601" cy="492443"/>
          </a:xfrm>
        </p:spPr>
        <p:txBody>
          <a:bodyPr/>
          <a:lstStyle/>
          <a:p>
            <a:r>
              <a:rPr lang="en-US" dirty="0"/>
              <a:t>Implement code coverage and show in the pipeline</a:t>
            </a:r>
          </a:p>
        </p:txBody>
      </p:sp>
      <p:sp>
        <p:nvSpPr>
          <p:cNvPr id="6" name="Text Placeholder 3">
            <a:extLst>
              <a:ext uri="{FF2B5EF4-FFF2-40B4-BE49-F238E27FC236}">
                <a16:creationId xmlns:a16="http://schemas.microsoft.com/office/drawing/2014/main" id="{27F81EBE-F9CA-8945-BD55-5076C848F187}"/>
              </a:ext>
            </a:extLst>
          </p:cNvPr>
          <p:cNvSpPr txBox="1">
            <a:spLocks/>
          </p:cNvSpPr>
          <p:nvPr/>
        </p:nvSpPr>
        <p:spPr>
          <a:xfrm>
            <a:off x="586389" y="1247890"/>
            <a:ext cx="4095554" cy="210711"/>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Azure DevOps implementation</a:t>
            </a:r>
          </a:p>
        </p:txBody>
      </p:sp>
      <p:sp>
        <p:nvSpPr>
          <p:cNvPr id="7" name="Text Placeholder 4">
            <a:extLst>
              <a:ext uri="{FF2B5EF4-FFF2-40B4-BE49-F238E27FC236}">
                <a16:creationId xmlns:a16="http://schemas.microsoft.com/office/drawing/2014/main" id="{06D90EB5-F50C-9F5C-178A-D0038AD09462}"/>
              </a:ext>
            </a:extLst>
          </p:cNvPr>
          <p:cNvSpPr txBox="1">
            <a:spLocks/>
          </p:cNvSpPr>
          <p:nvPr/>
        </p:nvSpPr>
        <p:spPr>
          <a:xfrm>
            <a:off x="731737" y="1686017"/>
            <a:ext cx="3804857" cy="991041"/>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Aft>
                <a:spcPts val="600"/>
              </a:spcAft>
              <a:buFont typeface="+mj-lt"/>
              <a:buAutoNum type="arabicPeriod"/>
            </a:pPr>
            <a:r>
              <a:rPr lang="en-US" dirty="0"/>
              <a:t>Set up test and coverage tools</a:t>
            </a:r>
          </a:p>
          <a:p>
            <a:pPr marL="342900" indent="-342900">
              <a:spcAft>
                <a:spcPts val="600"/>
              </a:spcAft>
              <a:buFont typeface="+mj-lt"/>
              <a:buAutoNum type="arabicPeriod"/>
            </a:pPr>
            <a:r>
              <a:rPr lang="en-US" dirty="0"/>
              <a:t>Configure Azure Pipelines</a:t>
            </a:r>
          </a:p>
          <a:p>
            <a:pPr marL="342900" indent="-342900">
              <a:spcAft>
                <a:spcPts val="600"/>
              </a:spcAft>
              <a:buFont typeface="+mj-lt"/>
              <a:buAutoNum type="arabicPeriod"/>
            </a:pPr>
            <a:r>
              <a:rPr lang="en-US" dirty="0"/>
              <a:t>Add code coverage tasks</a:t>
            </a:r>
          </a:p>
          <a:p>
            <a:pPr marL="342900" indent="-342900">
              <a:spcAft>
                <a:spcPts val="600"/>
              </a:spcAft>
              <a:buFont typeface="+mj-lt"/>
              <a:buAutoNum type="arabicPeriod"/>
            </a:pPr>
            <a:r>
              <a:rPr lang="en-US" dirty="0"/>
              <a:t>Publish code coverage reports</a:t>
            </a:r>
          </a:p>
        </p:txBody>
      </p:sp>
      <p:sp>
        <p:nvSpPr>
          <p:cNvPr id="8" name="Text Placeholder 3">
            <a:extLst>
              <a:ext uri="{FF2B5EF4-FFF2-40B4-BE49-F238E27FC236}">
                <a16:creationId xmlns:a16="http://schemas.microsoft.com/office/drawing/2014/main" id="{12FC5C44-ACDF-813F-6D36-14D570DCC5B6}"/>
              </a:ext>
            </a:extLst>
          </p:cNvPr>
          <p:cNvSpPr txBox="1">
            <a:spLocks/>
          </p:cNvSpPr>
          <p:nvPr/>
        </p:nvSpPr>
        <p:spPr>
          <a:xfrm>
            <a:off x="6423670" y="1247889"/>
            <a:ext cx="4095554" cy="210711"/>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200" dirty="0"/>
              <a:t>GitHub Actions implementation</a:t>
            </a:r>
          </a:p>
        </p:txBody>
      </p:sp>
      <p:sp>
        <p:nvSpPr>
          <p:cNvPr id="10" name="Text Placeholder 4">
            <a:extLst>
              <a:ext uri="{FF2B5EF4-FFF2-40B4-BE49-F238E27FC236}">
                <a16:creationId xmlns:a16="http://schemas.microsoft.com/office/drawing/2014/main" id="{7DCFEF4D-E85A-4904-65B8-2EB62B6A39EF}"/>
              </a:ext>
            </a:extLst>
          </p:cNvPr>
          <p:cNvSpPr txBox="1">
            <a:spLocks/>
          </p:cNvSpPr>
          <p:nvPr/>
        </p:nvSpPr>
        <p:spPr>
          <a:xfrm>
            <a:off x="6569019" y="1686017"/>
            <a:ext cx="3804857" cy="991041"/>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Aft>
                <a:spcPts val="600"/>
              </a:spcAft>
              <a:buFont typeface="+mj-lt"/>
              <a:buAutoNum type="arabicPeriod"/>
            </a:pPr>
            <a:r>
              <a:rPr lang="en-US" dirty="0"/>
              <a:t>Set up test and coverage tools</a:t>
            </a:r>
          </a:p>
          <a:p>
            <a:pPr marL="342900" indent="-342900">
              <a:spcAft>
                <a:spcPts val="600"/>
              </a:spcAft>
              <a:buFont typeface="+mj-lt"/>
              <a:buAutoNum type="arabicPeriod"/>
            </a:pPr>
            <a:r>
              <a:rPr lang="en-US" dirty="0"/>
              <a:t>Create GitHub Actions workflow</a:t>
            </a:r>
          </a:p>
          <a:p>
            <a:pPr marL="342900" indent="-342900">
              <a:spcAft>
                <a:spcPts val="600"/>
              </a:spcAft>
              <a:buFont typeface="+mj-lt"/>
              <a:buAutoNum type="arabicPeriod"/>
            </a:pPr>
            <a:r>
              <a:rPr lang="en-US" dirty="0"/>
              <a:t>Configure workflow steps</a:t>
            </a:r>
          </a:p>
        </p:txBody>
      </p:sp>
      <p:pic>
        <p:nvPicPr>
          <p:cNvPr id="12" name="Picture 11" descr="Example of Azure DevOps YAML implementation of script tasks to run code coverage.">
            <a:extLst>
              <a:ext uri="{FF2B5EF4-FFF2-40B4-BE49-F238E27FC236}">
                <a16:creationId xmlns:a16="http://schemas.microsoft.com/office/drawing/2014/main" id="{9AB5AE5E-63B9-4C97-B37F-7C00DE64EFC8}"/>
              </a:ext>
            </a:extLst>
          </p:cNvPr>
          <p:cNvPicPr>
            <a:picLocks noChangeAspect="1"/>
          </p:cNvPicPr>
          <p:nvPr/>
        </p:nvPicPr>
        <p:blipFill>
          <a:blip r:embed="rId2"/>
          <a:stretch>
            <a:fillRect/>
          </a:stretch>
        </p:blipFill>
        <p:spPr>
          <a:xfrm>
            <a:off x="731737" y="3218289"/>
            <a:ext cx="5315734" cy="3131288"/>
          </a:xfrm>
          <a:prstGeom prst="rect">
            <a:avLst/>
          </a:prstGeom>
          <a:ln w="19050">
            <a:solidFill>
              <a:schemeClr val="accent2"/>
            </a:solidFill>
          </a:ln>
        </p:spPr>
      </p:pic>
      <p:pic>
        <p:nvPicPr>
          <p:cNvPr id="14" name="Picture 13" descr="Example of GitHub Actions YAML implementation of script tasks to run code coverage.">
            <a:extLst>
              <a:ext uri="{FF2B5EF4-FFF2-40B4-BE49-F238E27FC236}">
                <a16:creationId xmlns:a16="http://schemas.microsoft.com/office/drawing/2014/main" id="{95D8F622-8E0F-4151-6FFF-47109E53E285}"/>
              </a:ext>
            </a:extLst>
          </p:cNvPr>
          <p:cNvPicPr>
            <a:picLocks noChangeAspect="1"/>
          </p:cNvPicPr>
          <p:nvPr/>
        </p:nvPicPr>
        <p:blipFill>
          <a:blip r:embed="rId3"/>
          <a:stretch>
            <a:fillRect/>
          </a:stretch>
        </p:blipFill>
        <p:spPr>
          <a:xfrm>
            <a:off x="6569019" y="2904475"/>
            <a:ext cx="4306636" cy="3419801"/>
          </a:xfrm>
          <a:prstGeom prst="rect">
            <a:avLst/>
          </a:prstGeom>
          <a:ln w="19050">
            <a:solidFill>
              <a:schemeClr val="accent2"/>
            </a:solidFill>
          </a:ln>
        </p:spPr>
      </p:pic>
    </p:spTree>
    <p:extLst>
      <p:ext uri="{BB962C8B-B14F-4D97-AF65-F5344CB8AC3E}">
        <p14:creationId xmlns:p14="http://schemas.microsoft.com/office/powerpoint/2010/main" val="8685693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Explore source control types supported by Azure Pipelines</a:t>
            </a:r>
          </a:p>
        </p:txBody>
      </p:sp>
      <p:sp>
        <p:nvSpPr>
          <p:cNvPr id="3" name="Text Placeholder 2">
            <a:extLst>
              <a:ext uri="{FF2B5EF4-FFF2-40B4-BE49-F238E27FC236}">
                <a16:creationId xmlns:a16="http://schemas.microsoft.com/office/drawing/2014/main" id="{40015C79-BFA1-777E-EC6F-E1C5ABBF3CD0}"/>
              </a:ext>
            </a:extLst>
          </p:cNvPr>
          <p:cNvSpPr>
            <a:spLocks noGrp="1"/>
          </p:cNvSpPr>
          <p:nvPr>
            <p:ph type="body" sz="quarter" idx="17"/>
          </p:nvPr>
        </p:nvSpPr>
        <p:spPr>
          <a:xfrm>
            <a:off x="588260" y="1321050"/>
            <a:ext cx="11011601" cy="338554"/>
          </a:xfrm>
        </p:spPr>
        <p:txBody>
          <a:bodyPr/>
          <a:lstStyle/>
          <a:p>
            <a:r>
              <a:rPr lang="en-US" sz="2200" dirty="0"/>
              <a:t>Repository types supported:</a:t>
            </a:r>
          </a:p>
        </p:txBody>
      </p:sp>
      <p:graphicFrame>
        <p:nvGraphicFramePr>
          <p:cNvPr id="9" name="Table 9">
            <a:extLst>
              <a:ext uri="{FF2B5EF4-FFF2-40B4-BE49-F238E27FC236}">
                <a16:creationId xmlns:a16="http://schemas.microsoft.com/office/drawing/2014/main" id="{4918162A-6818-4C25-BEAA-22F5ABF8CA3C}"/>
              </a:ext>
            </a:extLst>
          </p:cNvPr>
          <p:cNvGraphicFramePr>
            <a:graphicFrameLocks noGrp="1"/>
          </p:cNvGraphicFramePr>
          <p:nvPr>
            <p:extLst>
              <p:ext uri="{D42A27DB-BD31-4B8C-83A1-F6EECF244321}">
                <p14:modId xmlns:p14="http://schemas.microsoft.com/office/powerpoint/2010/main" val="1138194474"/>
              </p:ext>
            </p:extLst>
          </p:nvPr>
        </p:nvGraphicFramePr>
        <p:xfrm>
          <a:off x="588260" y="1902995"/>
          <a:ext cx="11011602" cy="3531527"/>
        </p:xfrm>
        <a:graphic>
          <a:graphicData uri="http://schemas.openxmlformats.org/drawingml/2006/table">
            <a:tbl>
              <a:tblPr firstRow="1" bandRow="1">
                <a:tableStyleId>{5C22544A-7EE6-4342-B048-85BDC9FD1C3A}</a:tableStyleId>
              </a:tblPr>
              <a:tblGrid>
                <a:gridCol w="3670534">
                  <a:extLst>
                    <a:ext uri="{9D8B030D-6E8A-4147-A177-3AD203B41FA5}">
                      <a16:colId xmlns:a16="http://schemas.microsoft.com/office/drawing/2014/main" val="1007991035"/>
                    </a:ext>
                  </a:extLst>
                </a:gridCol>
                <a:gridCol w="3114461">
                  <a:extLst>
                    <a:ext uri="{9D8B030D-6E8A-4147-A177-3AD203B41FA5}">
                      <a16:colId xmlns:a16="http://schemas.microsoft.com/office/drawing/2014/main" val="1860262332"/>
                    </a:ext>
                  </a:extLst>
                </a:gridCol>
                <a:gridCol w="4226607">
                  <a:extLst>
                    <a:ext uri="{9D8B030D-6E8A-4147-A177-3AD203B41FA5}">
                      <a16:colId xmlns:a16="http://schemas.microsoft.com/office/drawing/2014/main" val="1581084120"/>
                    </a:ext>
                  </a:extLst>
                </a:gridCol>
              </a:tblGrid>
              <a:tr h="533285">
                <a:tc>
                  <a:txBody>
                    <a:bodyPr/>
                    <a:lstStyle/>
                    <a:p>
                      <a:pPr algn="l"/>
                      <a:r>
                        <a:rPr lang="en-US" sz="2200" b="0" dirty="0">
                          <a:solidFill>
                            <a:schemeClr val="tx1"/>
                          </a:solidFill>
                          <a:latin typeface="+mj-lt"/>
                        </a:rPr>
                        <a:t>Repository Type</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A38B"/>
                    </a:solidFill>
                  </a:tcPr>
                </a:tc>
                <a:tc>
                  <a:txBody>
                    <a:bodyPr/>
                    <a:lstStyle/>
                    <a:p>
                      <a:pPr algn="l"/>
                      <a:r>
                        <a:rPr lang="en-US" sz="2200" b="0" dirty="0">
                          <a:solidFill>
                            <a:schemeClr val="tx1"/>
                          </a:solidFill>
                          <a:latin typeface="+mj-lt"/>
                        </a:rPr>
                        <a:t>Azure Pipelines (YAML)</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4"/>
                    </a:solidFill>
                  </a:tcPr>
                </a:tc>
                <a:tc>
                  <a:txBody>
                    <a:bodyPr/>
                    <a:lstStyle/>
                    <a:p>
                      <a:pPr algn="l"/>
                      <a:r>
                        <a:rPr lang="en-US" sz="2200" b="0" dirty="0">
                          <a:solidFill>
                            <a:schemeClr val="tx1"/>
                          </a:solidFill>
                          <a:latin typeface="+mj-lt"/>
                        </a:rPr>
                        <a:t>Azure Pipelines (Classic Editor)</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159961031"/>
                  </a:ext>
                </a:extLst>
              </a:tr>
              <a:tr h="499707">
                <a:tc>
                  <a:txBody>
                    <a:bodyPr/>
                    <a:lstStyle/>
                    <a:p>
                      <a:pPr algn="l"/>
                      <a:r>
                        <a:rPr lang="en-US" sz="1800" dirty="0">
                          <a:solidFill>
                            <a:schemeClr val="tx1"/>
                          </a:solidFill>
                        </a:rPr>
                        <a:t>Azure Repos Git</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499707">
                <a:tc>
                  <a:txBody>
                    <a:bodyPr/>
                    <a:lstStyle/>
                    <a:p>
                      <a:pPr algn="l"/>
                      <a:r>
                        <a:rPr lang="en-US" sz="1800" dirty="0">
                          <a:solidFill>
                            <a:schemeClr val="tx1"/>
                          </a:solidFill>
                        </a:rPr>
                        <a:t>Azure Repos TFVC</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499707">
                <a:tc>
                  <a:txBody>
                    <a:bodyPr/>
                    <a:lstStyle/>
                    <a:p>
                      <a:pPr algn="l"/>
                      <a:r>
                        <a:rPr lang="en-US" sz="1800" dirty="0">
                          <a:solidFill>
                            <a:schemeClr val="tx1"/>
                          </a:solidFill>
                        </a:rPr>
                        <a:t>Other Git (Generic)</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No</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96660335"/>
                  </a:ext>
                </a:extLst>
              </a:tr>
              <a:tr h="499707">
                <a:tc>
                  <a:txBody>
                    <a:bodyPr/>
                    <a:lstStyle/>
                    <a:p>
                      <a:pPr algn="l"/>
                      <a:r>
                        <a:rPr lang="en-US" sz="1800" dirty="0">
                          <a:solidFill>
                            <a:schemeClr val="tx1"/>
                          </a:solidFill>
                        </a:rPr>
                        <a:t>GitHub</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70218534"/>
                  </a:ext>
                </a:extLst>
              </a:tr>
              <a:tr h="499707">
                <a:tc>
                  <a:txBody>
                    <a:bodyPr/>
                    <a:lstStyle/>
                    <a:p>
                      <a:pPr algn="l"/>
                      <a:r>
                        <a:rPr lang="en-US" sz="1800" dirty="0">
                          <a:solidFill>
                            <a:schemeClr val="tx1"/>
                          </a:solidFill>
                        </a:rPr>
                        <a:t>GitHub Enterprise Server</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46458481"/>
                  </a:ext>
                </a:extLst>
              </a:tr>
              <a:tr h="499707">
                <a:tc>
                  <a:txBody>
                    <a:bodyPr/>
                    <a:lstStyle/>
                    <a:p>
                      <a:pPr algn="l"/>
                      <a:r>
                        <a:rPr lang="en-US" sz="1800" dirty="0">
                          <a:solidFill>
                            <a:schemeClr val="tx1"/>
                          </a:solidFill>
                        </a:rPr>
                        <a:t>Subversion</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a:solidFill>
                            <a:schemeClr val="tx1"/>
                          </a:solidFill>
                        </a:rPr>
                        <a:t>No</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Yes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36618871"/>
                  </a:ext>
                </a:extLst>
              </a:tr>
            </a:tbl>
          </a:graphicData>
        </a:graphic>
      </p:graphicFrame>
    </p:spTree>
    <p:extLst>
      <p:ext uri="{BB962C8B-B14F-4D97-AF65-F5344CB8AC3E}">
        <p14:creationId xmlns:p14="http://schemas.microsoft.com/office/powerpoint/2010/main" val="33216355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82F2-9EC4-4404-81B4-5CC86C910ABE}"/>
              </a:ext>
            </a:extLst>
          </p:cNvPr>
          <p:cNvSpPr>
            <a:spLocks noGrp="1"/>
          </p:cNvSpPr>
          <p:nvPr>
            <p:ph type="title"/>
          </p:nvPr>
        </p:nvSpPr>
        <p:spPr/>
        <p:txBody>
          <a:bodyPr/>
          <a:lstStyle/>
          <a:p>
            <a:r>
              <a:rPr lang="en-US" dirty="0"/>
              <a:t>Explore the concept of pipelines in DevOps</a:t>
            </a:r>
          </a:p>
        </p:txBody>
      </p:sp>
      <p:sp>
        <p:nvSpPr>
          <p:cNvPr id="17" name="Freeform: Shape 16">
            <a:extLst>
              <a:ext uri="{FF2B5EF4-FFF2-40B4-BE49-F238E27FC236}">
                <a16:creationId xmlns:a16="http://schemas.microsoft.com/office/drawing/2014/main" id="{829F6F99-E519-42D9-A90E-90A242916D78}"/>
              </a:ext>
            </a:extLst>
          </p:cNvPr>
          <p:cNvSpPr/>
          <p:nvPr/>
        </p:nvSpPr>
        <p:spPr>
          <a:xfrm>
            <a:off x="571500" y="1740789"/>
            <a:ext cx="3582880" cy="1608791"/>
          </a:xfrm>
          <a:custGeom>
            <a:avLst/>
            <a:gdLst>
              <a:gd name="connsiteX0" fmla="*/ 0 w 3715772"/>
              <a:gd name="connsiteY0" fmla="*/ 0 h 1668462"/>
              <a:gd name="connsiteX1" fmla="*/ 3715772 w 3715772"/>
              <a:gd name="connsiteY1" fmla="*/ 0 h 1668462"/>
              <a:gd name="connsiteX2" fmla="*/ 3715772 w 3715772"/>
              <a:gd name="connsiteY2" fmla="*/ 461743 h 1668462"/>
              <a:gd name="connsiteX3" fmla="*/ 3713770 w 3715772"/>
              <a:gd name="connsiteY3" fmla="*/ 461944 h 1668462"/>
              <a:gd name="connsiteX4" fmla="*/ 3410348 w 3715772"/>
              <a:gd name="connsiteY4" fmla="*/ 834231 h 1668462"/>
              <a:gd name="connsiteX5" fmla="*/ 3713770 w 3715772"/>
              <a:gd name="connsiteY5" fmla="*/ 1206518 h 1668462"/>
              <a:gd name="connsiteX6" fmla="*/ 3715772 w 3715772"/>
              <a:gd name="connsiteY6" fmla="*/ 1206719 h 1668462"/>
              <a:gd name="connsiteX7" fmla="*/ 3715772 w 3715772"/>
              <a:gd name="connsiteY7" fmla="*/ 1668462 h 1668462"/>
              <a:gd name="connsiteX8" fmla="*/ 0 w 3715772"/>
              <a:gd name="connsiteY8" fmla="*/ 1668462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72" h="1668462">
                <a:moveTo>
                  <a:pt x="0" y="0"/>
                </a:moveTo>
                <a:lnTo>
                  <a:pt x="3715772" y="0"/>
                </a:lnTo>
                <a:lnTo>
                  <a:pt x="3715772" y="461743"/>
                </a:lnTo>
                <a:lnTo>
                  <a:pt x="3713770" y="461944"/>
                </a:lnTo>
                <a:cubicBezTo>
                  <a:pt x="3540608" y="497379"/>
                  <a:pt x="3410348" y="650593"/>
                  <a:pt x="3410348" y="834231"/>
                </a:cubicBezTo>
                <a:cubicBezTo>
                  <a:pt x="3410348" y="1017869"/>
                  <a:pt x="3540608" y="1171083"/>
                  <a:pt x="3713770" y="1206518"/>
                </a:cubicBezTo>
                <a:lnTo>
                  <a:pt x="3715772" y="1206719"/>
                </a:lnTo>
                <a:lnTo>
                  <a:pt x="3715772" y="1668462"/>
                </a:lnTo>
                <a:lnTo>
                  <a:pt x="0" y="1668462"/>
                </a:lnTo>
                <a:close/>
              </a:path>
            </a:pathLst>
          </a:cu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200" dirty="0">
                <a:solidFill>
                  <a:schemeClr val="tx1"/>
                </a:solidFill>
                <a:latin typeface="+mj-lt"/>
              </a:rPr>
              <a:t>Build automation</a:t>
            </a:r>
            <a:br>
              <a:rPr lang="en-US" sz="2200" dirty="0">
                <a:solidFill>
                  <a:schemeClr val="tx1"/>
                </a:solidFill>
                <a:latin typeface="+mj-lt"/>
              </a:rPr>
            </a:br>
            <a:r>
              <a:rPr lang="en-US" sz="2200" dirty="0">
                <a:solidFill>
                  <a:schemeClr val="tx1"/>
                </a:solidFill>
                <a:latin typeface="+mj-lt"/>
              </a:rPr>
              <a:t>and continuous integration</a:t>
            </a:r>
          </a:p>
        </p:txBody>
      </p:sp>
      <p:sp>
        <p:nvSpPr>
          <p:cNvPr id="5" name="Arrow: Right 4" descr="Arrow pointing towards the right">
            <a:extLst>
              <a:ext uri="{FF2B5EF4-FFF2-40B4-BE49-F238E27FC236}">
                <a16:creationId xmlns:a16="http://schemas.microsoft.com/office/drawing/2014/main" id="{3E15D305-CFBB-4BC7-A3CD-C2130F52C800}"/>
              </a:ext>
            </a:extLst>
          </p:cNvPr>
          <p:cNvSpPr/>
          <p:nvPr/>
        </p:nvSpPr>
        <p:spPr bwMode="auto">
          <a:xfrm>
            <a:off x="4042608" y="2378549"/>
            <a:ext cx="367373" cy="333271"/>
          </a:xfrm>
          <a:prstGeom prst="rightArrow">
            <a:avLst>
              <a:gd name="adj1" fmla="val 34843"/>
              <a:gd name="adj2" fmla="val 5000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EA3917D0-8098-48F9-BAF0-79F5FECA500D}"/>
              </a:ext>
            </a:extLst>
          </p:cNvPr>
          <p:cNvSpPr/>
          <p:nvPr/>
        </p:nvSpPr>
        <p:spPr>
          <a:xfrm>
            <a:off x="4298210" y="1740789"/>
            <a:ext cx="3582880" cy="1608791"/>
          </a:xfrm>
          <a:custGeom>
            <a:avLst/>
            <a:gdLst>
              <a:gd name="connsiteX0" fmla="*/ 0 w 3715772"/>
              <a:gd name="connsiteY0" fmla="*/ 0 h 1668462"/>
              <a:gd name="connsiteX1" fmla="*/ 3715772 w 3715772"/>
              <a:gd name="connsiteY1" fmla="*/ 0 h 1668462"/>
              <a:gd name="connsiteX2" fmla="*/ 3715772 w 3715772"/>
              <a:gd name="connsiteY2" fmla="*/ 461743 h 1668462"/>
              <a:gd name="connsiteX3" fmla="*/ 3713771 w 3715772"/>
              <a:gd name="connsiteY3" fmla="*/ 461944 h 1668462"/>
              <a:gd name="connsiteX4" fmla="*/ 3410348 w 3715772"/>
              <a:gd name="connsiteY4" fmla="*/ 834231 h 1668462"/>
              <a:gd name="connsiteX5" fmla="*/ 3713771 w 3715772"/>
              <a:gd name="connsiteY5" fmla="*/ 1206518 h 1668462"/>
              <a:gd name="connsiteX6" fmla="*/ 3715772 w 3715772"/>
              <a:gd name="connsiteY6" fmla="*/ 1206719 h 1668462"/>
              <a:gd name="connsiteX7" fmla="*/ 3715772 w 3715772"/>
              <a:gd name="connsiteY7" fmla="*/ 1668462 h 1668462"/>
              <a:gd name="connsiteX8" fmla="*/ 0 w 3715772"/>
              <a:gd name="connsiteY8" fmla="*/ 1668462 h 1668462"/>
              <a:gd name="connsiteX9" fmla="*/ 0 w 3715772"/>
              <a:gd name="connsiteY9" fmla="*/ 1206719 h 1668462"/>
              <a:gd name="connsiteX10" fmla="*/ 2002 w 3715772"/>
              <a:gd name="connsiteY10" fmla="*/ 1206518 h 1668462"/>
              <a:gd name="connsiteX11" fmla="*/ 305424 w 3715772"/>
              <a:gd name="connsiteY11" fmla="*/ 834231 h 1668462"/>
              <a:gd name="connsiteX12" fmla="*/ 2002 w 3715772"/>
              <a:gd name="connsiteY12" fmla="*/ 461944 h 1668462"/>
              <a:gd name="connsiteX13" fmla="*/ 0 w 3715772"/>
              <a:gd name="connsiteY13" fmla="*/ 461743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15772" h="1668462">
                <a:moveTo>
                  <a:pt x="0" y="0"/>
                </a:moveTo>
                <a:lnTo>
                  <a:pt x="3715772" y="0"/>
                </a:lnTo>
                <a:lnTo>
                  <a:pt x="3715772" y="461743"/>
                </a:lnTo>
                <a:lnTo>
                  <a:pt x="3713771" y="461944"/>
                </a:lnTo>
                <a:cubicBezTo>
                  <a:pt x="3540608" y="497379"/>
                  <a:pt x="3410348" y="650593"/>
                  <a:pt x="3410348" y="834231"/>
                </a:cubicBezTo>
                <a:cubicBezTo>
                  <a:pt x="3410348" y="1017869"/>
                  <a:pt x="3540608" y="1171083"/>
                  <a:pt x="3713771" y="1206518"/>
                </a:cubicBezTo>
                <a:lnTo>
                  <a:pt x="3715772" y="1206719"/>
                </a:lnTo>
                <a:lnTo>
                  <a:pt x="3715772" y="1668462"/>
                </a:lnTo>
                <a:lnTo>
                  <a:pt x="0" y="1668462"/>
                </a:lnTo>
                <a:lnTo>
                  <a:pt x="0" y="1206719"/>
                </a:lnTo>
                <a:lnTo>
                  <a:pt x="2002" y="1206518"/>
                </a:lnTo>
                <a:cubicBezTo>
                  <a:pt x="175165" y="1171083"/>
                  <a:pt x="305424" y="1017869"/>
                  <a:pt x="305424" y="834231"/>
                </a:cubicBezTo>
                <a:cubicBezTo>
                  <a:pt x="305424" y="650593"/>
                  <a:pt x="175165" y="497379"/>
                  <a:pt x="2002" y="461944"/>
                </a:cubicBezTo>
                <a:lnTo>
                  <a:pt x="0" y="461743"/>
                </a:lnTo>
                <a:close/>
              </a:path>
            </a:pathLst>
          </a:cu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200" dirty="0">
                <a:solidFill>
                  <a:schemeClr val="tx1"/>
                </a:solidFill>
                <a:latin typeface="+mj-lt"/>
              </a:rPr>
              <a:t>Test automation</a:t>
            </a:r>
          </a:p>
        </p:txBody>
      </p:sp>
      <p:sp>
        <p:nvSpPr>
          <p:cNvPr id="13" name="Arrow: Right 12" descr="Arrow pointing towards the right">
            <a:extLst>
              <a:ext uri="{FF2B5EF4-FFF2-40B4-BE49-F238E27FC236}">
                <a16:creationId xmlns:a16="http://schemas.microsoft.com/office/drawing/2014/main" id="{4F332628-AB59-4FD6-998F-E6E9E5699EF2}"/>
              </a:ext>
            </a:extLst>
          </p:cNvPr>
          <p:cNvSpPr/>
          <p:nvPr/>
        </p:nvSpPr>
        <p:spPr bwMode="auto">
          <a:xfrm>
            <a:off x="7769319" y="2378549"/>
            <a:ext cx="367373" cy="333271"/>
          </a:xfrm>
          <a:prstGeom prst="rightArrow">
            <a:avLst>
              <a:gd name="adj1" fmla="val 34843"/>
              <a:gd name="adj2" fmla="val 5000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223C6A3-286C-4C31-B4A0-7C00DBEA0505}"/>
              </a:ext>
            </a:extLst>
          </p:cNvPr>
          <p:cNvSpPr>
            <a:spLocks/>
          </p:cNvSpPr>
          <p:nvPr/>
        </p:nvSpPr>
        <p:spPr>
          <a:xfrm>
            <a:off x="8024920" y="1740789"/>
            <a:ext cx="3582880" cy="1608791"/>
          </a:xfrm>
          <a:custGeom>
            <a:avLst/>
            <a:gdLst>
              <a:gd name="connsiteX0" fmla="*/ 0 w 3715772"/>
              <a:gd name="connsiteY0" fmla="*/ 0 h 1668462"/>
              <a:gd name="connsiteX1" fmla="*/ 3715772 w 3715772"/>
              <a:gd name="connsiteY1" fmla="*/ 0 h 1668462"/>
              <a:gd name="connsiteX2" fmla="*/ 3715772 w 3715772"/>
              <a:gd name="connsiteY2" fmla="*/ 1668462 h 1668462"/>
              <a:gd name="connsiteX3" fmla="*/ 0 w 3715772"/>
              <a:gd name="connsiteY3" fmla="*/ 1668462 h 1668462"/>
              <a:gd name="connsiteX4" fmla="*/ 0 w 3715772"/>
              <a:gd name="connsiteY4" fmla="*/ 1206720 h 1668462"/>
              <a:gd name="connsiteX5" fmla="*/ 2004 w 3715772"/>
              <a:gd name="connsiteY5" fmla="*/ 1206518 h 1668462"/>
              <a:gd name="connsiteX6" fmla="*/ 305426 w 3715772"/>
              <a:gd name="connsiteY6" fmla="*/ 834231 h 1668462"/>
              <a:gd name="connsiteX7" fmla="*/ 2004 w 3715772"/>
              <a:gd name="connsiteY7" fmla="*/ 461944 h 1668462"/>
              <a:gd name="connsiteX8" fmla="*/ 0 w 3715772"/>
              <a:gd name="connsiteY8" fmla="*/ 461743 h 166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5772" h="1668462">
                <a:moveTo>
                  <a:pt x="0" y="0"/>
                </a:moveTo>
                <a:lnTo>
                  <a:pt x="3715772" y="0"/>
                </a:lnTo>
                <a:lnTo>
                  <a:pt x="3715772" y="1668462"/>
                </a:lnTo>
                <a:lnTo>
                  <a:pt x="0" y="1668462"/>
                </a:lnTo>
                <a:lnTo>
                  <a:pt x="0" y="1206720"/>
                </a:lnTo>
                <a:lnTo>
                  <a:pt x="2004" y="1206518"/>
                </a:lnTo>
                <a:cubicBezTo>
                  <a:pt x="175167" y="1171083"/>
                  <a:pt x="305426" y="1017869"/>
                  <a:pt x="305426" y="834231"/>
                </a:cubicBezTo>
                <a:cubicBezTo>
                  <a:pt x="305426" y="650593"/>
                  <a:pt x="175167" y="497379"/>
                  <a:pt x="2004" y="461944"/>
                </a:cubicBezTo>
                <a:lnTo>
                  <a:pt x="0" y="461743"/>
                </a:lnTo>
                <a:close/>
              </a:path>
            </a:pathLst>
          </a:custGeom>
          <a:solidFill>
            <a:srgbClr val="FFA388"/>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r>
              <a:rPr lang="en-US" sz="2200" dirty="0">
                <a:solidFill>
                  <a:schemeClr val="tx1"/>
                </a:solidFill>
                <a:latin typeface="+mj-lt"/>
              </a:rPr>
              <a:t>Deployment</a:t>
            </a:r>
            <a:br>
              <a:rPr lang="en-US" sz="2200" dirty="0">
                <a:solidFill>
                  <a:schemeClr val="tx1"/>
                </a:solidFill>
                <a:latin typeface="+mj-lt"/>
              </a:rPr>
            </a:br>
            <a:r>
              <a:rPr lang="en-US" sz="2200" dirty="0">
                <a:solidFill>
                  <a:schemeClr val="tx1"/>
                </a:solidFill>
                <a:latin typeface="+mj-lt"/>
              </a:rPr>
              <a:t>automation</a:t>
            </a:r>
          </a:p>
        </p:txBody>
      </p:sp>
      <p:sp>
        <p:nvSpPr>
          <p:cNvPr id="7" name="Rectangle 6">
            <a:extLst>
              <a:ext uri="{FF2B5EF4-FFF2-40B4-BE49-F238E27FC236}">
                <a16:creationId xmlns:a16="http://schemas.microsoft.com/office/drawing/2014/main" id="{CD299E2E-1888-4022-8AC1-92221276FACC}"/>
              </a:ext>
            </a:extLst>
          </p:cNvPr>
          <p:cNvSpPr>
            <a:spLocks/>
          </p:cNvSpPr>
          <p:nvPr/>
        </p:nvSpPr>
        <p:spPr>
          <a:xfrm>
            <a:off x="571500" y="3715780"/>
            <a:ext cx="11036300" cy="2339102"/>
          </a:xfrm>
          <a:prstGeom prst="rect">
            <a:avLst/>
          </a:prstGeom>
          <a:noFill/>
          <a:ln w="19050">
            <a:no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t" anchorCtr="0">
            <a:spAutoFit/>
          </a:bodyPr>
          <a:lstStyle/>
          <a:p>
            <a:pPr marL="288925" indent="-288925">
              <a:spcAft>
                <a:spcPts val="1200"/>
              </a:spcAft>
              <a:buFont typeface="Arial" panose="020B0604020202020204" pitchFamily="34" charset="0"/>
              <a:buChar char="•"/>
            </a:pPr>
            <a:r>
              <a:rPr lang="en-US" sz="2200" dirty="0">
                <a:solidFill>
                  <a:schemeClr val="tx1"/>
                </a:solidFill>
              </a:rPr>
              <a:t>A pipeline enables a constant flow of changes into production via an automated software production line</a:t>
            </a:r>
          </a:p>
          <a:p>
            <a:pPr marL="288925" indent="-288925">
              <a:spcAft>
                <a:spcPts val="1200"/>
              </a:spcAft>
              <a:buFont typeface="Arial" panose="020B0604020202020204" pitchFamily="34" charset="0"/>
              <a:buChar char="•"/>
            </a:pPr>
            <a:r>
              <a:rPr lang="en-US" sz="2200" dirty="0">
                <a:solidFill>
                  <a:schemeClr val="tx1"/>
                </a:solidFill>
              </a:rPr>
              <a:t>Pipelines create a repeatable, reliable and incrementally improving process for taking software from concept to customer</a:t>
            </a:r>
          </a:p>
          <a:p>
            <a:pPr marL="288925" indent="-288925">
              <a:spcAft>
                <a:spcPts val="1200"/>
              </a:spcAft>
              <a:buFont typeface="Arial" panose="020B0604020202020204" pitchFamily="34" charset="0"/>
              <a:buChar char="•"/>
            </a:pPr>
            <a:r>
              <a:rPr lang="en-US" sz="2200" dirty="0">
                <a:solidFill>
                  <a:schemeClr val="tx1"/>
                </a:solidFill>
              </a:rPr>
              <a:t>Pipelines require infrastructure, this infrastructure will have a direct impact on the effectiveness of the pipeline</a:t>
            </a:r>
          </a:p>
        </p:txBody>
      </p:sp>
    </p:spTree>
    <p:extLst>
      <p:ext uri="{BB962C8B-B14F-4D97-AF65-F5344CB8AC3E}">
        <p14:creationId xmlns:p14="http://schemas.microsoft.com/office/powerpoint/2010/main" val="38608998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78545" y="2757893"/>
            <a:ext cx="6220505" cy="1231043"/>
          </a:xfrm>
        </p:spPr>
        <p:txBody>
          <a:bodyPr/>
          <a:lstStyle/>
          <a:p>
            <a:r>
              <a:rPr lang="en-US" dirty="0"/>
              <a:t>Module 05: Integrate with Azure Pipelines</a:t>
            </a:r>
          </a:p>
        </p:txBody>
      </p:sp>
    </p:spTree>
    <p:extLst>
      <p:ext uri="{BB962C8B-B14F-4D97-AF65-F5344CB8AC3E}">
        <p14:creationId xmlns:p14="http://schemas.microsoft.com/office/powerpoint/2010/main" val="18305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Describe the anatomy of a pipeline</a:t>
            </a:r>
          </a:p>
        </p:txBody>
      </p:sp>
      <p:sp>
        <p:nvSpPr>
          <p:cNvPr id="9" name="Oval 8">
            <a:extLst>
              <a:ext uri="{FF2B5EF4-FFF2-40B4-BE49-F238E27FC236}">
                <a16:creationId xmlns:a16="http://schemas.microsoft.com/office/drawing/2014/main" id="{61D0F8D8-892E-53DB-14C0-AD5F69E34572}"/>
              </a:ext>
            </a:extLst>
          </p:cNvPr>
          <p:cNvSpPr>
            <a:spLocks/>
          </p:cNvSpPr>
          <p:nvPr/>
        </p:nvSpPr>
        <p:spPr bwMode="auto">
          <a:xfrm>
            <a:off x="549721" y="128885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10" name="TextBox 9">
            <a:extLst>
              <a:ext uri="{FF2B5EF4-FFF2-40B4-BE49-F238E27FC236}">
                <a16:creationId xmlns:a16="http://schemas.microsoft.com/office/drawing/2014/main" id="{64641F0C-4126-4896-BAA8-30043049AFAB}"/>
              </a:ext>
            </a:extLst>
          </p:cNvPr>
          <p:cNvSpPr txBox="1">
            <a:spLocks/>
          </p:cNvSpPr>
          <p:nvPr/>
        </p:nvSpPr>
        <p:spPr>
          <a:xfrm>
            <a:off x="1323295" y="1429154"/>
            <a:ext cx="10450062" cy="276999"/>
          </a:xfrm>
          <a:prstGeom prst="rect">
            <a:avLst/>
          </a:prstGeom>
          <a:noFill/>
        </p:spPr>
        <p:txBody>
          <a:bodyPr wrap="square" lIns="0" tIns="0" rIns="0" bIns="0" rtlCol="0">
            <a:spAutoFit/>
          </a:bodyPr>
          <a:lstStyle/>
          <a:p>
            <a:pPr>
              <a:spcAft>
                <a:spcPts val="1200"/>
              </a:spcAft>
            </a:pPr>
            <a:r>
              <a:rPr lang="en-US" sz="1800" b="1" dirty="0"/>
              <a:t>Name </a:t>
            </a:r>
            <a:r>
              <a:rPr lang="en-US" sz="1800" dirty="0"/>
              <a:t>– Though often this is skipped (if it is skipped, a date-based name is generated automatically)</a:t>
            </a:r>
          </a:p>
        </p:txBody>
      </p:sp>
      <p:sp>
        <p:nvSpPr>
          <p:cNvPr id="11" name="Oval 10">
            <a:extLst>
              <a:ext uri="{FF2B5EF4-FFF2-40B4-BE49-F238E27FC236}">
                <a16:creationId xmlns:a16="http://schemas.microsoft.com/office/drawing/2014/main" id="{8E43E17B-B8F4-4273-5FF6-08465A2F759F}"/>
              </a:ext>
            </a:extLst>
          </p:cNvPr>
          <p:cNvSpPr>
            <a:spLocks/>
          </p:cNvSpPr>
          <p:nvPr/>
        </p:nvSpPr>
        <p:spPr bwMode="auto">
          <a:xfrm>
            <a:off x="549721" y="203214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2" name="TextBox 11">
            <a:extLst>
              <a:ext uri="{FF2B5EF4-FFF2-40B4-BE49-F238E27FC236}">
                <a16:creationId xmlns:a16="http://schemas.microsoft.com/office/drawing/2014/main" id="{0357BA25-079E-4932-9447-9C7E52A66A31}"/>
              </a:ext>
            </a:extLst>
          </p:cNvPr>
          <p:cNvSpPr txBox="1">
            <a:spLocks/>
          </p:cNvSpPr>
          <p:nvPr/>
        </p:nvSpPr>
        <p:spPr>
          <a:xfrm>
            <a:off x="1323295" y="2039332"/>
            <a:ext cx="10450062" cy="553998"/>
          </a:xfrm>
          <a:prstGeom prst="rect">
            <a:avLst/>
          </a:prstGeom>
          <a:noFill/>
        </p:spPr>
        <p:txBody>
          <a:bodyPr wrap="square" lIns="0" tIns="0" rIns="0" bIns="0" rtlCol="0">
            <a:spAutoFit/>
          </a:bodyPr>
          <a:lstStyle/>
          <a:p>
            <a:pPr>
              <a:spcAft>
                <a:spcPts val="1200"/>
              </a:spcAft>
            </a:pPr>
            <a:r>
              <a:rPr lang="en-US" sz="1800" b="1" dirty="0"/>
              <a:t>Trigger</a:t>
            </a:r>
            <a:r>
              <a:rPr lang="en-US" sz="1800" dirty="0"/>
              <a:t> – More on triggers later, but without an explicitly trigger, there’s an implicit “trigger on every commit to any path from any branch in this repo”</a:t>
            </a:r>
          </a:p>
        </p:txBody>
      </p:sp>
      <p:sp>
        <p:nvSpPr>
          <p:cNvPr id="13" name="Oval 12">
            <a:extLst>
              <a:ext uri="{FF2B5EF4-FFF2-40B4-BE49-F238E27FC236}">
                <a16:creationId xmlns:a16="http://schemas.microsoft.com/office/drawing/2014/main" id="{D008C26B-9E5E-4155-D687-9288FA25D587}"/>
              </a:ext>
            </a:extLst>
          </p:cNvPr>
          <p:cNvSpPr>
            <a:spLocks/>
          </p:cNvSpPr>
          <p:nvPr/>
        </p:nvSpPr>
        <p:spPr bwMode="auto">
          <a:xfrm>
            <a:off x="549721" y="277543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14" name="TextBox 13">
            <a:extLst>
              <a:ext uri="{FF2B5EF4-FFF2-40B4-BE49-F238E27FC236}">
                <a16:creationId xmlns:a16="http://schemas.microsoft.com/office/drawing/2014/main" id="{E401D0B6-2A47-4C66-BB35-3C81D5B54640}"/>
              </a:ext>
            </a:extLst>
          </p:cNvPr>
          <p:cNvSpPr txBox="1">
            <a:spLocks/>
          </p:cNvSpPr>
          <p:nvPr/>
        </p:nvSpPr>
        <p:spPr>
          <a:xfrm>
            <a:off x="1323295" y="2915736"/>
            <a:ext cx="10450062" cy="276999"/>
          </a:xfrm>
          <a:prstGeom prst="rect">
            <a:avLst/>
          </a:prstGeom>
          <a:noFill/>
        </p:spPr>
        <p:txBody>
          <a:bodyPr wrap="square" lIns="0" tIns="0" rIns="0" bIns="0" rtlCol="0">
            <a:spAutoFit/>
          </a:bodyPr>
          <a:lstStyle/>
          <a:p>
            <a:pPr>
              <a:spcAft>
                <a:spcPts val="1200"/>
              </a:spcAft>
            </a:pPr>
            <a:r>
              <a:rPr lang="en-US" sz="1800" b="1" dirty="0"/>
              <a:t>Variables </a:t>
            </a:r>
            <a:r>
              <a:rPr lang="en-US" sz="1800" dirty="0"/>
              <a:t>– These are “inline” variables (more on other types of variables later)</a:t>
            </a:r>
          </a:p>
        </p:txBody>
      </p:sp>
      <p:sp>
        <p:nvSpPr>
          <p:cNvPr id="15" name="Oval 14">
            <a:extLst>
              <a:ext uri="{FF2B5EF4-FFF2-40B4-BE49-F238E27FC236}">
                <a16:creationId xmlns:a16="http://schemas.microsoft.com/office/drawing/2014/main" id="{EF8009BB-C227-BCF3-B67D-1AEE7E571096}"/>
              </a:ext>
            </a:extLst>
          </p:cNvPr>
          <p:cNvSpPr>
            <a:spLocks/>
          </p:cNvSpPr>
          <p:nvPr/>
        </p:nvSpPr>
        <p:spPr bwMode="auto">
          <a:xfrm>
            <a:off x="549721" y="3518730"/>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16" name="TextBox 15">
            <a:extLst>
              <a:ext uri="{FF2B5EF4-FFF2-40B4-BE49-F238E27FC236}">
                <a16:creationId xmlns:a16="http://schemas.microsoft.com/office/drawing/2014/main" id="{4D2E2CD0-08B1-4B4C-8496-9A1ABBB9F532}"/>
              </a:ext>
            </a:extLst>
          </p:cNvPr>
          <p:cNvSpPr txBox="1">
            <a:spLocks/>
          </p:cNvSpPr>
          <p:nvPr/>
        </p:nvSpPr>
        <p:spPr>
          <a:xfrm>
            <a:off x="1323295" y="3659027"/>
            <a:ext cx="10450062" cy="276999"/>
          </a:xfrm>
          <a:prstGeom prst="rect">
            <a:avLst/>
          </a:prstGeom>
          <a:noFill/>
        </p:spPr>
        <p:txBody>
          <a:bodyPr wrap="square" lIns="0" tIns="0" rIns="0" bIns="0" rtlCol="0">
            <a:spAutoFit/>
          </a:bodyPr>
          <a:lstStyle/>
          <a:p>
            <a:pPr>
              <a:spcAft>
                <a:spcPts val="1200"/>
              </a:spcAft>
            </a:pPr>
            <a:r>
              <a:rPr lang="en-US" sz="1800" b="1" dirty="0"/>
              <a:t>Job </a:t>
            </a:r>
            <a:r>
              <a:rPr lang="en-US" sz="1800" dirty="0"/>
              <a:t>– Every pipeline must have at least one job</a:t>
            </a:r>
          </a:p>
        </p:txBody>
      </p:sp>
      <p:sp>
        <p:nvSpPr>
          <p:cNvPr id="17" name="Oval 16">
            <a:extLst>
              <a:ext uri="{FF2B5EF4-FFF2-40B4-BE49-F238E27FC236}">
                <a16:creationId xmlns:a16="http://schemas.microsoft.com/office/drawing/2014/main" id="{1E6755D4-B902-D0E5-46CA-59491D0B9364}"/>
              </a:ext>
            </a:extLst>
          </p:cNvPr>
          <p:cNvSpPr>
            <a:spLocks/>
          </p:cNvSpPr>
          <p:nvPr/>
        </p:nvSpPr>
        <p:spPr bwMode="auto">
          <a:xfrm>
            <a:off x="549721" y="426202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18" name="TextBox 17">
            <a:extLst>
              <a:ext uri="{FF2B5EF4-FFF2-40B4-BE49-F238E27FC236}">
                <a16:creationId xmlns:a16="http://schemas.microsoft.com/office/drawing/2014/main" id="{AD8CB6C4-7D0E-4C30-9735-39C8E85D9191}"/>
              </a:ext>
            </a:extLst>
          </p:cNvPr>
          <p:cNvSpPr txBox="1">
            <a:spLocks/>
          </p:cNvSpPr>
          <p:nvPr/>
        </p:nvSpPr>
        <p:spPr>
          <a:xfrm>
            <a:off x="1323295" y="4402318"/>
            <a:ext cx="10450062" cy="276999"/>
          </a:xfrm>
          <a:prstGeom prst="rect">
            <a:avLst/>
          </a:prstGeom>
          <a:noFill/>
        </p:spPr>
        <p:txBody>
          <a:bodyPr wrap="square" lIns="0" tIns="0" rIns="0" bIns="0" rtlCol="0">
            <a:spAutoFit/>
          </a:bodyPr>
          <a:lstStyle/>
          <a:p>
            <a:pPr>
              <a:spcAft>
                <a:spcPts val="1200"/>
              </a:spcAft>
            </a:pPr>
            <a:r>
              <a:rPr lang="en-US" sz="1800" b="1" dirty="0"/>
              <a:t>Pool</a:t>
            </a:r>
            <a:r>
              <a:rPr lang="en-US" sz="1800" dirty="0"/>
              <a:t> – You configure which pool (queue) the job must run on</a:t>
            </a:r>
          </a:p>
        </p:txBody>
      </p:sp>
      <p:sp>
        <p:nvSpPr>
          <p:cNvPr id="19" name="Oval 18">
            <a:extLst>
              <a:ext uri="{FF2B5EF4-FFF2-40B4-BE49-F238E27FC236}">
                <a16:creationId xmlns:a16="http://schemas.microsoft.com/office/drawing/2014/main" id="{C2232AED-65F0-4565-878A-DD75817D16E5}"/>
              </a:ext>
            </a:extLst>
          </p:cNvPr>
          <p:cNvSpPr>
            <a:spLocks/>
          </p:cNvSpPr>
          <p:nvPr/>
        </p:nvSpPr>
        <p:spPr bwMode="auto">
          <a:xfrm>
            <a:off x="549721" y="5005312"/>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6</a:t>
            </a:r>
          </a:p>
        </p:txBody>
      </p:sp>
      <p:sp>
        <p:nvSpPr>
          <p:cNvPr id="20" name="TextBox 19">
            <a:extLst>
              <a:ext uri="{FF2B5EF4-FFF2-40B4-BE49-F238E27FC236}">
                <a16:creationId xmlns:a16="http://schemas.microsoft.com/office/drawing/2014/main" id="{13CACB3F-BDDB-41AC-A80A-43C62D7CC96B}"/>
              </a:ext>
            </a:extLst>
          </p:cNvPr>
          <p:cNvSpPr txBox="1">
            <a:spLocks/>
          </p:cNvSpPr>
          <p:nvPr/>
        </p:nvSpPr>
        <p:spPr>
          <a:xfrm>
            <a:off x="1323295" y="5012496"/>
            <a:ext cx="10450062" cy="553998"/>
          </a:xfrm>
          <a:prstGeom prst="rect">
            <a:avLst/>
          </a:prstGeom>
          <a:noFill/>
        </p:spPr>
        <p:txBody>
          <a:bodyPr wrap="square" lIns="0" tIns="0" rIns="0" bIns="0" rtlCol="0">
            <a:spAutoFit/>
          </a:bodyPr>
          <a:lstStyle/>
          <a:p>
            <a:pPr>
              <a:spcAft>
                <a:spcPts val="1200"/>
              </a:spcAft>
            </a:pPr>
            <a:r>
              <a:rPr lang="en-US" sz="1800" b="1" dirty="0"/>
              <a:t>Checkout</a:t>
            </a:r>
            <a:r>
              <a:rPr lang="en-US" sz="1800" dirty="0"/>
              <a:t> – The “checkout: Self” tells the job which repository (or repositories if there are multiple checkouts) to checkout for this job</a:t>
            </a:r>
          </a:p>
        </p:txBody>
      </p:sp>
      <p:sp>
        <p:nvSpPr>
          <p:cNvPr id="21" name="Oval 20">
            <a:extLst>
              <a:ext uri="{FF2B5EF4-FFF2-40B4-BE49-F238E27FC236}">
                <a16:creationId xmlns:a16="http://schemas.microsoft.com/office/drawing/2014/main" id="{179A357F-9209-5738-9384-7CA5D72954A8}"/>
              </a:ext>
            </a:extLst>
          </p:cNvPr>
          <p:cNvSpPr>
            <a:spLocks/>
          </p:cNvSpPr>
          <p:nvPr/>
        </p:nvSpPr>
        <p:spPr bwMode="auto">
          <a:xfrm>
            <a:off x="549721" y="5748600"/>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7</a:t>
            </a:r>
          </a:p>
        </p:txBody>
      </p:sp>
      <p:sp>
        <p:nvSpPr>
          <p:cNvPr id="22" name="TextBox 21">
            <a:extLst>
              <a:ext uri="{FF2B5EF4-FFF2-40B4-BE49-F238E27FC236}">
                <a16:creationId xmlns:a16="http://schemas.microsoft.com/office/drawing/2014/main" id="{F7ABA21A-493A-4107-B338-2AEB63C35F52}"/>
              </a:ext>
            </a:extLst>
          </p:cNvPr>
          <p:cNvSpPr txBox="1">
            <a:spLocks/>
          </p:cNvSpPr>
          <p:nvPr/>
        </p:nvSpPr>
        <p:spPr>
          <a:xfrm>
            <a:off x="1323295" y="5755784"/>
            <a:ext cx="10450062" cy="553998"/>
          </a:xfrm>
          <a:prstGeom prst="rect">
            <a:avLst/>
          </a:prstGeom>
          <a:noFill/>
        </p:spPr>
        <p:txBody>
          <a:bodyPr wrap="square" lIns="0" tIns="0" rIns="0" bIns="0" rtlCol="0">
            <a:spAutoFit/>
          </a:bodyPr>
          <a:lstStyle/>
          <a:p>
            <a:pPr>
              <a:spcAft>
                <a:spcPts val="1200"/>
              </a:spcAft>
            </a:pPr>
            <a:r>
              <a:rPr lang="en-US" sz="1800" b="1" dirty="0"/>
              <a:t>Steps </a:t>
            </a:r>
            <a:r>
              <a:rPr lang="en-US" sz="1800" dirty="0"/>
              <a:t>– The actual tasks that need to be executed: in this case a “script” task (script is an alias) that can run inline scripts</a:t>
            </a:r>
          </a:p>
        </p:txBody>
      </p:sp>
    </p:spTree>
    <p:extLst>
      <p:ext uri="{BB962C8B-B14F-4D97-AF65-F5344CB8AC3E}">
        <p14:creationId xmlns:p14="http://schemas.microsoft.com/office/powerpoint/2010/main" val="2742009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Understand the pipeline structure</a:t>
            </a:r>
          </a:p>
        </p:txBody>
      </p:sp>
      <p:sp>
        <p:nvSpPr>
          <p:cNvPr id="6" name="Oval 5">
            <a:extLst>
              <a:ext uri="{FF2B5EF4-FFF2-40B4-BE49-F238E27FC236}">
                <a16:creationId xmlns:a16="http://schemas.microsoft.com/office/drawing/2014/main" id="{3D605CE0-D3ED-E40A-76C9-4A1F68994E36}"/>
              </a:ext>
            </a:extLst>
          </p:cNvPr>
          <p:cNvSpPr>
            <a:spLocks/>
          </p:cNvSpPr>
          <p:nvPr/>
        </p:nvSpPr>
        <p:spPr bwMode="auto">
          <a:xfrm>
            <a:off x="549721" y="15066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0" name="Text Placeholder 19">
            <a:extLst>
              <a:ext uri="{FF2B5EF4-FFF2-40B4-BE49-F238E27FC236}">
                <a16:creationId xmlns:a16="http://schemas.microsoft.com/office/drawing/2014/main" id="{C074D61C-0F78-12A5-C91A-7FA8339DCB57}"/>
              </a:ext>
            </a:extLst>
          </p:cNvPr>
          <p:cNvSpPr>
            <a:spLocks noGrp="1"/>
          </p:cNvSpPr>
          <p:nvPr>
            <p:ph type="body" sz="quarter" idx="11"/>
          </p:nvPr>
        </p:nvSpPr>
        <p:spPr/>
        <p:txBody>
          <a:bodyPr/>
          <a:lstStyle/>
          <a:p>
            <a:pPr>
              <a:lnSpc>
                <a:spcPct val="100000"/>
              </a:lnSpc>
              <a:spcBef>
                <a:spcPts val="0"/>
              </a:spcBef>
              <a:spcAft>
                <a:spcPts val="1200"/>
              </a:spcAft>
            </a:pPr>
            <a:r>
              <a:rPr lang="en-US" sz="2200" b="1" dirty="0"/>
              <a:t>Pipeline – </a:t>
            </a:r>
            <a:r>
              <a:rPr lang="en-US" sz="2200" dirty="0"/>
              <a:t>One or more stages that describe a CI/CD process</a:t>
            </a:r>
          </a:p>
        </p:txBody>
      </p:sp>
      <p:sp>
        <p:nvSpPr>
          <p:cNvPr id="7" name="Oval 6">
            <a:extLst>
              <a:ext uri="{FF2B5EF4-FFF2-40B4-BE49-F238E27FC236}">
                <a16:creationId xmlns:a16="http://schemas.microsoft.com/office/drawing/2014/main" id="{13C7A330-B89F-0FF0-A7C5-928FC6F879C2}"/>
              </a:ext>
            </a:extLst>
          </p:cNvPr>
          <p:cNvSpPr>
            <a:spLocks/>
          </p:cNvSpPr>
          <p:nvPr/>
        </p:nvSpPr>
        <p:spPr bwMode="auto">
          <a:xfrm>
            <a:off x="549721" y="236110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1" name="Text Placeholder 20">
            <a:extLst>
              <a:ext uri="{FF2B5EF4-FFF2-40B4-BE49-F238E27FC236}">
                <a16:creationId xmlns:a16="http://schemas.microsoft.com/office/drawing/2014/main" id="{00C5F429-DBD6-6C6F-1D8F-1B29A8B3FE3E}"/>
              </a:ext>
            </a:extLst>
          </p:cNvPr>
          <p:cNvSpPr>
            <a:spLocks noGrp="1"/>
          </p:cNvSpPr>
          <p:nvPr>
            <p:ph type="body" sz="quarter" idx="15"/>
          </p:nvPr>
        </p:nvSpPr>
        <p:spPr/>
        <p:txBody>
          <a:bodyPr/>
          <a:lstStyle/>
          <a:p>
            <a:pPr>
              <a:lnSpc>
                <a:spcPct val="100000"/>
              </a:lnSpc>
              <a:spcBef>
                <a:spcPts val="0"/>
              </a:spcBef>
              <a:spcAft>
                <a:spcPts val="1200"/>
              </a:spcAft>
            </a:pPr>
            <a:r>
              <a:rPr lang="en-US" sz="2200" b="1" dirty="0"/>
              <a:t>Stage – </a:t>
            </a:r>
            <a:r>
              <a:rPr lang="en-US" sz="2200" dirty="0"/>
              <a:t>Collection of related jobs</a:t>
            </a:r>
          </a:p>
        </p:txBody>
      </p:sp>
      <p:sp>
        <p:nvSpPr>
          <p:cNvPr id="8" name="Oval 7">
            <a:extLst>
              <a:ext uri="{FF2B5EF4-FFF2-40B4-BE49-F238E27FC236}">
                <a16:creationId xmlns:a16="http://schemas.microsoft.com/office/drawing/2014/main" id="{F5D7EDDB-5388-16D9-6B5F-8DC2E92D13CE}"/>
              </a:ext>
            </a:extLst>
          </p:cNvPr>
          <p:cNvSpPr>
            <a:spLocks/>
          </p:cNvSpPr>
          <p:nvPr/>
        </p:nvSpPr>
        <p:spPr bwMode="auto">
          <a:xfrm>
            <a:off x="549721" y="321628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6" name="Text Placeholder 25">
            <a:extLst>
              <a:ext uri="{FF2B5EF4-FFF2-40B4-BE49-F238E27FC236}">
                <a16:creationId xmlns:a16="http://schemas.microsoft.com/office/drawing/2014/main" id="{5BF5B460-64E3-DF47-C704-FF0AD1F3EC0E}"/>
              </a:ext>
            </a:extLst>
          </p:cNvPr>
          <p:cNvSpPr>
            <a:spLocks noGrp="1"/>
          </p:cNvSpPr>
          <p:nvPr>
            <p:ph type="body" sz="quarter" idx="17"/>
          </p:nvPr>
        </p:nvSpPr>
        <p:spPr/>
        <p:txBody>
          <a:bodyPr/>
          <a:lstStyle/>
          <a:p>
            <a:pPr>
              <a:lnSpc>
                <a:spcPct val="100000"/>
              </a:lnSpc>
              <a:spcBef>
                <a:spcPts val="0"/>
              </a:spcBef>
              <a:spcAft>
                <a:spcPts val="1200"/>
              </a:spcAft>
            </a:pPr>
            <a:r>
              <a:rPr lang="en-US" sz="2200" b="1" dirty="0"/>
              <a:t>Job – </a:t>
            </a:r>
            <a:r>
              <a:rPr lang="en-US" sz="2200" dirty="0"/>
              <a:t>Collection of steps run by an agent on a server</a:t>
            </a:r>
          </a:p>
        </p:txBody>
      </p:sp>
      <p:sp>
        <p:nvSpPr>
          <p:cNvPr id="10" name="Oval 9">
            <a:extLst>
              <a:ext uri="{FF2B5EF4-FFF2-40B4-BE49-F238E27FC236}">
                <a16:creationId xmlns:a16="http://schemas.microsoft.com/office/drawing/2014/main" id="{ADA85103-E13F-C91D-1735-738ABAC7EFB0}"/>
              </a:ext>
            </a:extLst>
          </p:cNvPr>
          <p:cNvSpPr>
            <a:spLocks/>
          </p:cNvSpPr>
          <p:nvPr/>
        </p:nvSpPr>
        <p:spPr bwMode="auto">
          <a:xfrm>
            <a:off x="549721" y="407146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27" name="Text Placeholder 26">
            <a:extLst>
              <a:ext uri="{FF2B5EF4-FFF2-40B4-BE49-F238E27FC236}">
                <a16:creationId xmlns:a16="http://schemas.microsoft.com/office/drawing/2014/main" id="{EEABBF45-6028-EC20-103E-5D1AC764FF7B}"/>
              </a:ext>
            </a:extLst>
          </p:cNvPr>
          <p:cNvSpPr>
            <a:spLocks noGrp="1"/>
          </p:cNvSpPr>
          <p:nvPr>
            <p:ph type="body" sz="quarter" idx="19"/>
          </p:nvPr>
        </p:nvSpPr>
        <p:spPr/>
        <p:txBody>
          <a:bodyPr/>
          <a:lstStyle/>
          <a:p>
            <a:pPr>
              <a:lnSpc>
                <a:spcPct val="100000"/>
              </a:lnSpc>
              <a:spcBef>
                <a:spcPts val="0"/>
              </a:spcBef>
              <a:spcAft>
                <a:spcPts val="1200"/>
              </a:spcAft>
            </a:pPr>
            <a:r>
              <a:rPr lang="en-US" sz="2200" b="1" dirty="0"/>
              <a:t>Step – </a:t>
            </a:r>
            <a:r>
              <a:rPr lang="en-US" sz="2200" dirty="0"/>
              <a:t>Linear sequence of operations that make up a job</a:t>
            </a:r>
          </a:p>
        </p:txBody>
      </p:sp>
      <p:sp>
        <p:nvSpPr>
          <p:cNvPr id="11" name="Oval 10">
            <a:extLst>
              <a:ext uri="{FF2B5EF4-FFF2-40B4-BE49-F238E27FC236}">
                <a16:creationId xmlns:a16="http://schemas.microsoft.com/office/drawing/2014/main" id="{883B88E4-6889-A696-8684-F125D2BF4567}"/>
              </a:ext>
            </a:extLst>
          </p:cNvPr>
          <p:cNvSpPr>
            <a:spLocks/>
          </p:cNvSpPr>
          <p:nvPr/>
        </p:nvSpPr>
        <p:spPr bwMode="auto">
          <a:xfrm>
            <a:off x="549721" y="492742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28" name="Text Placeholder 27">
            <a:extLst>
              <a:ext uri="{FF2B5EF4-FFF2-40B4-BE49-F238E27FC236}">
                <a16:creationId xmlns:a16="http://schemas.microsoft.com/office/drawing/2014/main" id="{CBDD58C0-D710-F8C9-6912-F023EB5C48FB}"/>
              </a:ext>
            </a:extLst>
          </p:cNvPr>
          <p:cNvSpPr>
            <a:spLocks noGrp="1"/>
          </p:cNvSpPr>
          <p:nvPr>
            <p:ph type="body" sz="quarter" idx="21"/>
          </p:nvPr>
        </p:nvSpPr>
        <p:spPr/>
        <p:txBody>
          <a:bodyPr/>
          <a:lstStyle/>
          <a:p>
            <a:pPr>
              <a:lnSpc>
                <a:spcPct val="100000"/>
              </a:lnSpc>
              <a:spcBef>
                <a:spcPts val="0"/>
              </a:spcBef>
              <a:spcAft>
                <a:spcPts val="1200"/>
              </a:spcAft>
            </a:pPr>
            <a:r>
              <a:rPr lang="en-US" sz="2200" b="1" dirty="0"/>
              <a:t>Tasks – </a:t>
            </a:r>
            <a:r>
              <a:rPr lang="en-US" sz="2200" dirty="0"/>
              <a:t>Building blocks of a pipeline</a:t>
            </a:r>
          </a:p>
        </p:txBody>
      </p:sp>
    </p:spTree>
    <p:extLst>
      <p:ext uri="{BB962C8B-B14F-4D97-AF65-F5344CB8AC3E}">
        <p14:creationId xmlns:p14="http://schemas.microsoft.com/office/powerpoint/2010/main" val="248117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p:txBody>
          <a:bodyPr/>
          <a:lstStyle/>
          <a:p>
            <a:r>
              <a:rPr lang="en-US" dirty="0"/>
              <a:t>Detail YAML templates</a:t>
            </a:r>
          </a:p>
        </p:txBody>
      </p:sp>
      <p:sp>
        <p:nvSpPr>
          <p:cNvPr id="3" name="Text Placeholder 2">
            <a:extLst>
              <a:ext uri="{FF2B5EF4-FFF2-40B4-BE49-F238E27FC236}">
                <a16:creationId xmlns:a16="http://schemas.microsoft.com/office/drawing/2014/main" id="{3FB99411-10A2-2B16-FEB1-47D6EEBBA80A}"/>
              </a:ext>
            </a:extLst>
          </p:cNvPr>
          <p:cNvSpPr>
            <a:spLocks noGrp="1"/>
          </p:cNvSpPr>
          <p:nvPr>
            <p:ph type="body" sz="quarter" idx="17"/>
          </p:nvPr>
        </p:nvSpPr>
        <p:spPr>
          <a:xfrm>
            <a:off x="583611" y="1387144"/>
            <a:ext cx="11012330" cy="338554"/>
          </a:xfrm>
        </p:spPr>
        <p:txBody>
          <a:bodyPr/>
          <a:lstStyle/>
          <a:p>
            <a:r>
              <a:rPr lang="en-US" sz="2200" dirty="0"/>
              <a:t>Azure Pipelines supports 4 kinds of templates:</a:t>
            </a:r>
          </a:p>
        </p:txBody>
      </p:sp>
      <p:sp>
        <p:nvSpPr>
          <p:cNvPr id="23" name="Oval 22">
            <a:extLst>
              <a:ext uri="{FF2B5EF4-FFF2-40B4-BE49-F238E27FC236}">
                <a16:creationId xmlns:a16="http://schemas.microsoft.com/office/drawing/2014/main" id="{BF666990-DB63-03EE-C4DB-36A266525530}"/>
              </a:ext>
            </a:extLst>
          </p:cNvPr>
          <p:cNvSpPr>
            <a:spLocks/>
          </p:cNvSpPr>
          <p:nvPr/>
        </p:nvSpPr>
        <p:spPr bwMode="auto">
          <a:xfrm>
            <a:off x="549721" y="194975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7" name="TextBox 26">
            <a:extLst>
              <a:ext uri="{FF2B5EF4-FFF2-40B4-BE49-F238E27FC236}">
                <a16:creationId xmlns:a16="http://schemas.microsoft.com/office/drawing/2014/main" id="{BA5630CF-3708-3CAF-A6D5-9DBBC58E51BB}"/>
              </a:ext>
            </a:extLst>
          </p:cNvPr>
          <p:cNvSpPr txBox="1">
            <a:spLocks/>
          </p:cNvSpPr>
          <p:nvPr/>
        </p:nvSpPr>
        <p:spPr>
          <a:xfrm>
            <a:off x="1409428" y="2057215"/>
            <a:ext cx="2345019" cy="276999"/>
          </a:xfrm>
          <a:prstGeom prst="rect">
            <a:avLst/>
          </a:prstGeom>
          <a:noFill/>
        </p:spPr>
        <p:txBody>
          <a:bodyPr vert="horz" wrap="square" lIns="0" tIns="0" rIns="0" bIns="0" rtlCol="0">
            <a:spAutoFit/>
          </a:bodyPr>
          <a:lstStyle/>
          <a:p>
            <a:pPr defTabSz="914367">
              <a:spcAft>
                <a:spcPts val="1200"/>
              </a:spcAft>
              <a:defRPr/>
            </a:pPr>
            <a:r>
              <a:rPr lang="en-US" sz="1800" b="1" dirty="0">
                <a:latin typeface="+mj-lt"/>
              </a:rPr>
              <a:t>Stage</a:t>
            </a:r>
          </a:p>
        </p:txBody>
      </p:sp>
      <p:sp>
        <p:nvSpPr>
          <p:cNvPr id="24" name="Oval 23">
            <a:extLst>
              <a:ext uri="{FF2B5EF4-FFF2-40B4-BE49-F238E27FC236}">
                <a16:creationId xmlns:a16="http://schemas.microsoft.com/office/drawing/2014/main" id="{FC79C5FA-46FF-FD98-8FCD-CD0A740F2256}"/>
              </a:ext>
            </a:extLst>
          </p:cNvPr>
          <p:cNvSpPr>
            <a:spLocks/>
          </p:cNvSpPr>
          <p:nvPr/>
        </p:nvSpPr>
        <p:spPr bwMode="auto">
          <a:xfrm>
            <a:off x="549721" y="294080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8" name="TextBox 27">
            <a:extLst>
              <a:ext uri="{FF2B5EF4-FFF2-40B4-BE49-F238E27FC236}">
                <a16:creationId xmlns:a16="http://schemas.microsoft.com/office/drawing/2014/main" id="{919DFA27-0619-6221-C265-C18074D7EC30}"/>
              </a:ext>
            </a:extLst>
          </p:cNvPr>
          <p:cNvSpPr txBox="1"/>
          <p:nvPr/>
        </p:nvSpPr>
        <p:spPr>
          <a:xfrm>
            <a:off x="1409428" y="3048271"/>
            <a:ext cx="2345019" cy="276999"/>
          </a:xfrm>
          <a:prstGeom prst="rect">
            <a:avLst/>
          </a:prstGeom>
          <a:noFill/>
        </p:spPr>
        <p:txBody>
          <a:bodyPr vert="horz" wrap="square" lIns="0" tIns="0" rIns="0" bIns="0" rtlCol="0">
            <a:spAutoFit/>
          </a:bodyPr>
          <a:lstStyle/>
          <a:p>
            <a:pPr defTabSz="914367">
              <a:spcAft>
                <a:spcPts val="1200"/>
              </a:spcAft>
              <a:defRPr/>
            </a:pPr>
            <a:r>
              <a:rPr lang="en-US" sz="1800" b="1">
                <a:latin typeface="+mj-lt"/>
              </a:rPr>
              <a:t>Job</a:t>
            </a:r>
            <a:endParaRPr lang="en-US" sz="1800" b="1" dirty="0">
              <a:latin typeface="+mj-lt"/>
            </a:endParaRPr>
          </a:p>
        </p:txBody>
      </p:sp>
      <p:sp>
        <p:nvSpPr>
          <p:cNvPr id="25" name="Oval 24">
            <a:extLst>
              <a:ext uri="{FF2B5EF4-FFF2-40B4-BE49-F238E27FC236}">
                <a16:creationId xmlns:a16="http://schemas.microsoft.com/office/drawing/2014/main" id="{96BA9926-A00D-BA59-59D7-EFF8D0FF39FA}"/>
              </a:ext>
            </a:extLst>
          </p:cNvPr>
          <p:cNvSpPr>
            <a:spLocks/>
          </p:cNvSpPr>
          <p:nvPr/>
        </p:nvSpPr>
        <p:spPr bwMode="auto">
          <a:xfrm>
            <a:off x="549721" y="393186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9" name="TextBox 28">
            <a:extLst>
              <a:ext uri="{FF2B5EF4-FFF2-40B4-BE49-F238E27FC236}">
                <a16:creationId xmlns:a16="http://schemas.microsoft.com/office/drawing/2014/main" id="{777C6056-648F-7E0A-6279-6CFEE70FA355}"/>
              </a:ext>
            </a:extLst>
          </p:cNvPr>
          <p:cNvSpPr txBox="1"/>
          <p:nvPr/>
        </p:nvSpPr>
        <p:spPr>
          <a:xfrm>
            <a:off x="1409428" y="4039327"/>
            <a:ext cx="2345019" cy="276999"/>
          </a:xfrm>
          <a:prstGeom prst="rect">
            <a:avLst/>
          </a:prstGeom>
          <a:noFill/>
        </p:spPr>
        <p:txBody>
          <a:bodyPr vert="horz" wrap="square" lIns="0" tIns="0" rIns="0" bIns="0" rtlCol="0">
            <a:spAutoFit/>
          </a:bodyPr>
          <a:lstStyle/>
          <a:p>
            <a:pPr defTabSz="914367">
              <a:spcAft>
                <a:spcPts val="1200"/>
              </a:spcAft>
              <a:defRPr/>
            </a:pPr>
            <a:r>
              <a:rPr lang="en-US" sz="1800" b="1" dirty="0">
                <a:latin typeface="+mj-lt"/>
              </a:rPr>
              <a:t>Step</a:t>
            </a:r>
          </a:p>
        </p:txBody>
      </p:sp>
      <p:sp>
        <p:nvSpPr>
          <p:cNvPr id="26" name="Oval 25">
            <a:extLst>
              <a:ext uri="{FF2B5EF4-FFF2-40B4-BE49-F238E27FC236}">
                <a16:creationId xmlns:a16="http://schemas.microsoft.com/office/drawing/2014/main" id="{7F8405D4-0F23-401C-BB30-4522CE1C1375}"/>
              </a:ext>
            </a:extLst>
          </p:cNvPr>
          <p:cNvSpPr>
            <a:spLocks/>
          </p:cNvSpPr>
          <p:nvPr/>
        </p:nvSpPr>
        <p:spPr bwMode="auto">
          <a:xfrm>
            <a:off x="549721" y="492291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30" name="TextBox 29">
            <a:extLst>
              <a:ext uri="{FF2B5EF4-FFF2-40B4-BE49-F238E27FC236}">
                <a16:creationId xmlns:a16="http://schemas.microsoft.com/office/drawing/2014/main" id="{73DED522-29E2-7681-7A08-93B341475E07}"/>
              </a:ext>
            </a:extLst>
          </p:cNvPr>
          <p:cNvSpPr txBox="1">
            <a:spLocks/>
          </p:cNvSpPr>
          <p:nvPr/>
        </p:nvSpPr>
        <p:spPr>
          <a:xfrm>
            <a:off x="1409428" y="5030382"/>
            <a:ext cx="2345019" cy="276999"/>
          </a:xfrm>
          <a:prstGeom prst="rect">
            <a:avLst/>
          </a:prstGeom>
          <a:noFill/>
        </p:spPr>
        <p:txBody>
          <a:bodyPr vert="horz" wrap="square" lIns="0" tIns="0" rIns="0" bIns="0" rtlCol="0">
            <a:spAutoFit/>
          </a:bodyPr>
          <a:lstStyle/>
          <a:p>
            <a:pPr defTabSz="914367">
              <a:spcAft>
                <a:spcPts val="1200"/>
              </a:spcAft>
              <a:defRPr/>
            </a:pPr>
            <a:r>
              <a:rPr lang="en-US" sz="1800" b="1">
                <a:latin typeface="+mj-lt"/>
              </a:rPr>
              <a:t>Variable</a:t>
            </a:r>
            <a:endParaRPr lang="en-US" sz="1800" b="1" dirty="0">
              <a:latin typeface="+mj-lt"/>
            </a:endParaRPr>
          </a:p>
        </p:txBody>
      </p:sp>
    </p:spTree>
    <p:extLst>
      <p:ext uri="{BB962C8B-B14F-4D97-AF65-F5344CB8AC3E}">
        <p14:creationId xmlns:p14="http://schemas.microsoft.com/office/powerpoint/2010/main" val="33713359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29C67-B6EB-4051-BF56-F82408DD8651}"/>
              </a:ext>
            </a:extLst>
          </p:cNvPr>
          <p:cNvSpPr>
            <a:spLocks noGrp="1"/>
          </p:cNvSpPr>
          <p:nvPr>
            <p:ph type="title"/>
          </p:nvPr>
        </p:nvSpPr>
        <p:spPr/>
        <p:txBody>
          <a:bodyPr/>
          <a:lstStyle/>
          <a:p>
            <a:r>
              <a:rPr lang="en-AU" dirty="0"/>
              <a:t>Explore YAML resources</a:t>
            </a:r>
          </a:p>
        </p:txBody>
      </p:sp>
      <p:sp>
        <p:nvSpPr>
          <p:cNvPr id="7" name="Text Placeholder 6">
            <a:extLst>
              <a:ext uri="{FF2B5EF4-FFF2-40B4-BE49-F238E27FC236}">
                <a16:creationId xmlns:a16="http://schemas.microsoft.com/office/drawing/2014/main" id="{3FEB25BE-50B4-3C66-D69E-8D5EE1B02417}"/>
              </a:ext>
            </a:extLst>
          </p:cNvPr>
          <p:cNvSpPr>
            <a:spLocks noGrp="1"/>
          </p:cNvSpPr>
          <p:nvPr>
            <p:ph type="body" sz="quarter" idx="11"/>
          </p:nvPr>
        </p:nvSpPr>
        <p:spPr>
          <a:xfrm>
            <a:off x="586393" y="1893227"/>
            <a:ext cx="4042761" cy="1323439"/>
          </a:xfrm>
        </p:spPr>
        <p:txBody>
          <a:bodyPr/>
          <a:lstStyle/>
          <a:p>
            <a:pPr>
              <a:spcBef>
                <a:spcPts val="1176"/>
              </a:spcBef>
            </a:pPr>
            <a:r>
              <a:rPr lang="en-US" sz="2200" dirty="0">
                <a:cs typeface="Segoe UI Semilight"/>
              </a:rPr>
              <a:t>Pipelines</a:t>
            </a:r>
          </a:p>
          <a:p>
            <a:pPr>
              <a:spcBef>
                <a:spcPts val="1176"/>
              </a:spcBef>
            </a:pPr>
            <a:r>
              <a:rPr lang="en-US" sz="2200" dirty="0">
                <a:cs typeface="Segoe UI Semilight"/>
              </a:rPr>
              <a:t>Repositories</a:t>
            </a:r>
          </a:p>
          <a:p>
            <a:pPr>
              <a:spcBef>
                <a:spcPts val="1176"/>
              </a:spcBef>
            </a:pPr>
            <a:r>
              <a:rPr lang="en-US" sz="2200" dirty="0">
                <a:cs typeface="Segoe UI Semilight"/>
              </a:rPr>
              <a:t>Containers</a:t>
            </a:r>
          </a:p>
        </p:txBody>
      </p:sp>
      <p:sp>
        <p:nvSpPr>
          <p:cNvPr id="10" name="TextBox 9">
            <a:extLst>
              <a:ext uri="{FF2B5EF4-FFF2-40B4-BE49-F238E27FC236}">
                <a16:creationId xmlns:a16="http://schemas.microsoft.com/office/drawing/2014/main" id="{A51C8F5B-B292-D7F6-5327-8D697F1B9219}"/>
              </a:ext>
            </a:extLst>
          </p:cNvPr>
          <p:cNvSpPr txBox="1"/>
          <p:nvPr/>
        </p:nvSpPr>
        <p:spPr>
          <a:xfrm>
            <a:off x="5472650" y="408628"/>
            <a:ext cx="3905266" cy="1569660"/>
          </a:xfrm>
          <a:prstGeom prst="rect">
            <a:avLst/>
          </a:prstGeom>
          <a:noFill/>
        </p:spPr>
        <p:txBody>
          <a:bodyPr wrap="square">
            <a:spAutoFit/>
          </a:bodyPr>
          <a:lstStyle/>
          <a:p>
            <a:r>
              <a:rPr lang="fr-FR" sz="1600" b="0" dirty="0">
                <a:solidFill>
                  <a:srgbClr val="008080"/>
                </a:solidFill>
                <a:effectLst/>
                <a:latin typeface="Consolas" panose="020B0609020204030204" pitchFamily="49" charset="0"/>
              </a:rPr>
              <a:t>resources</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8080"/>
                </a:solidFill>
                <a:effectLst/>
                <a:latin typeface="Consolas" panose="020B0609020204030204" pitchFamily="49" charset="0"/>
              </a:rPr>
              <a:t>pipelines</a:t>
            </a:r>
            <a:r>
              <a:rPr lang="fr-FR" sz="1600" b="0" dirty="0">
                <a:solidFill>
                  <a:srgbClr val="000000"/>
                </a:solidFill>
                <a:effectLst/>
                <a:latin typeface="Consolas" panose="020B0609020204030204" pitchFamily="49" charset="0"/>
              </a:rPr>
              <a:t>: [ </a:t>
            </a:r>
            <a:r>
              <a:rPr lang="fr-FR" sz="1600" b="0" dirty="0">
                <a:solidFill>
                  <a:srgbClr val="0451A5"/>
                </a:solidFill>
                <a:effectLst/>
                <a:latin typeface="Consolas" panose="020B0609020204030204" pitchFamily="49" charset="0"/>
              </a:rPr>
              <a:t>pipeline </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8080"/>
                </a:solidFill>
                <a:effectLst/>
                <a:latin typeface="Consolas" panose="020B0609020204030204" pitchFamily="49" charset="0"/>
              </a:rPr>
              <a:t>repositories</a:t>
            </a:r>
            <a:r>
              <a:rPr lang="fr-FR" sz="1600" b="0" dirty="0">
                <a:solidFill>
                  <a:srgbClr val="000000"/>
                </a:solidFill>
                <a:effectLst/>
                <a:latin typeface="Consolas" panose="020B0609020204030204" pitchFamily="49" charset="0"/>
              </a:rPr>
              <a:t>: [ </a:t>
            </a:r>
            <a:r>
              <a:rPr lang="fr-FR" sz="1600" b="0" dirty="0">
                <a:solidFill>
                  <a:srgbClr val="0451A5"/>
                </a:solidFill>
                <a:effectLst/>
                <a:latin typeface="Consolas" panose="020B0609020204030204" pitchFamily="49" charset="0"/>
              </a:rPr>
              <a:t>repository </a:t>
            </a:r>
            <a:r>
              <a:rPr lang="fr-FR" sz="1600" b="0" dirty="0">
                <a:solidFill>
                  <a:srgbClr val="000000"/>
                </a:solidFill>
                <a:effectLst/>
                <a:latin typeface="Consolas" panose="020B0609020204030204" pitchFamily="49" charset="0"/>
              </a:rPr>
              <a:t>]</a:t>
            </a:r>
          </a:p>
          <a:p>
            <a:r>
              <a:rPr lang="fr-FR" sz="1600" b="0" dirty="0">
                <a:solidFill>
                  <a:srgbClr val="000000"/>
                </a:solidFill>
                <a:effectLst/>
                <a:latin typeface="Consolas" panose="020B0609020204030204" pitchFamily="49" charset="0"/>
              </a:rPr>
              <a:t>    </a:t>
            </a:r>
            <a:r>
              <a:rPr lang="fr-FR" sz="1600" b="0" dirty="0">
                <a:solidFill>
                  <a:srgbClr val="008080"/>
                </a:solidFill>
                <a:effectLst/>
                <a:latin typeface="Consolas" panose="020B0609020204030204" pitchFamily="49" charset="0"/>
              </a:rPr>
              <a:t>containers</a:t>
            </a:r>
            <a:r>
              <a:rPr lang="fr-FR" sz="1600" b="0" dirty="0">
                <a:solidFill>
                  <a:srgbClr val="000000"/>
                </a:solidFill>
                <a:effectLst/>
                <a:latin typeface="Consolas" panose="020B0609020204030204" pitchFamily="49" charset="0"/>
              </a:rPr>
              <a:t>: [ </a:t>
            </a:r>
            <a:r>
              <a:rPr lang="fr-FR" sz="1600" b="0" dirty="0">
                <a:solidFill>
                  <a:srgbClr val="0451A5"/>
                </a:solidFill>
                <a:effectLst/>
                <a:latin typeface="Consolas" panose="020B0609020204030204" pitchFamily="49" charset="0"/>
              </a:rPr>
              <a:t>container </a:t>
            </a:r>
            <a:r>
              <a:rPr lang="fr-FR" sz="1600" b="0" dirty="0">
                <a:solidFill>
                  <a:srgbClr val="000000"/>
                </a:solidFill>
                <a:effectLst/>
                <a:latin typeface="Consolas" panose="020B0609020204030204" pitchFamily="49" charset="0"/>
              </a:rPr>
              <a:t>]</a:t>
            </a:r>
          </a:p>
          <a:p>
            <a:br>
              <a:rPr lang="fr-FR" sz="1600" b="0" dirty="0">
                <a:solidFill>
                  <a:srgbClr val="000000"/>
                </a:solidFill>
                <a:effectLst/>
                <a:latin typeface="Consolas" panose="020B0609020204030204" pitchFamily="49" charset="0"/>
              </a:rPr>
            </a:br>
            <a:endParaRPr lang="fr-FR" sz="1600" b="0" dirty="0">
              <a:solidFill>
                <a:srgbClr val="000000"/>
              </a:solidFill>
              <a:effectLst/>
              <a:latin typeface="Consolas" panose="020B0609020204030204" pitchFamily="49" charset="0"/>
            </a:endParaRPr>
          </a:p>
        </p:txBody>
      </p:sp>
      <p:cxnSp>
        <p:nvCxnSpPr>
          <p:cNvPr id="12" name="Straight Connector 11">
            <a:extLst>
              <a:ext uri="{FF2B5EF4-FFF2-40B4-BE49-F238E27FC236}">
                <a16:creationId xmlns:a16="http://schemas.microsoft.com/office/drawing/2014/main" id="{ABE31A36-7930-5C68-B0AC-E9B0FC81A3FA}"/>
              </a:ext>
              <a:ext uri="{C183D7F6-B498-43B3-948B-1728B52AA6E4}">
                <adec:decorative xmlns:adec="http://schemas.microsoft.com/office/drawing/2017/decorative" val="1"/>
              </a:ext>
            </a:extLst>
          </p:cNvPr>
          <p:cNvCxnSpPr>
            <a:cxnSpLocks/>
          </p:cNvCxnSpPr>
          <p:nvPr/>
        </p:nvCxnSpPr>
        <p:spPr>
          <a:xfrm>
            <a:off x="5472650" y="1645163"/>
            <a:ext cx="6348886"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6D580DBA-B85B-9DC8-F386-1D7A8853FEC6}"/>
              </a:ext>
            </a:extLst>
          </p:cNvPr>
          <p:cNvSpPr txBox="1"/>
          <p:nvPr/>
        </p:nvSpPr>
        <p:spPr>
          <a:xfrm>
            <a:off x="5472650" y="1780543"/>
            <a:ext cx="3545958" cy="4575099"/>
          </a:xfrm>
          <a:prstGeom prst="rect">
            <a:avLst/>
          </a:prstGeom>
          <a:noFill/>
        </p:spPr>
        <p:txBody>
          <a:bodyPr wrap="square">
            <a:spAutoFit/>
          </a:bodyPr>
          <a:lstStyle/>
          <a:p>
            <a:r>
              <a:rPr lang="en-US" sz="1600" b="0" dirty="0">
                <a:solidFill>
                  <a:srgbClr val="008080"/>
                </a:solidFill>
                <a:effectLst/>
                <a:latin typeface="Consolas" panose="020B0609020204030204" pitchFamily="49" charset="0"/>
              </a:rPr>
              <a:t>resources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pipelines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08080"/>
                </a:solidFill>
                <a:effectLst/>
                <a:latin typeface="Consolas" panose="020B0609020204030204" pitchFamily="49" charset="0"/>
              </a:rPr>
              <a:t>pipeline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MyAppA</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source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MyCIPipelineA</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 </a:t>
            </a:r>
            <a:r>
              <a:rPr lang="en-US" sz="1600" b="0" dirty="0">
                <a:solidFill>
                  <a:srgbClr val="008080"/>
                </a:solidFill>
                <a:effectLst/>
                <a:latin typeface="Consolas" panose="020B0609020204030204" pitchFamily="49" charset="0"/>
              </a:rPr>
              <a:t>pipeline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MyAppB</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source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MyCIPipelineB</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trigger</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true</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 </a:t>
            </a:r>
            <a:r>
              <a:rPr lang="en-US" sz="1600" b="0" dirty="0">
                <a:solidFill>
                  <a:srgbClr val="008080"/>
                </a:solidFill>
                <a:effectLst/>
                <a:latin typeface="Consolas" panose="020B0609020204030204" pitchFamily="49" charset="0"/>
              </a:rPr>
              <a:t>pipeline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MyAppC</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source</a:t>
            </a:r>
            <a:r>
              <a:rPr lang="en-US" sz="1600" b="0" dirty="0">
                <a:solidFill>
                  <a:srgbClr val="000000"/>
                </a:solidFill>
                <a:effectLst/>
                <a:latin typeface="Consolas" panose="020B0609020204030204" pitchFamily="49" charset="0"/>
              </a:rPr>
              <a:t>: </a:t>
            </a:r>
            <a:r>
              <a:rPr lang="en-US" sz="1600" b="0" dirty="0" err="1">
                <a:solidFill>
                  <a:srgbClr val="0451A5"/>
                </a:solidFill>
                <a:effectLst/>
                <a:latin typeface="Consolas" panose="020B0609020204030204" pitchFamily="49" charset="0"/>
              </a:rPr>
              <a:t>MyCIPipelineC</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branch</a:t>
            </a:r>
            <a:r>
              <a:rPr lang="en-US" sz="1600" b="0" dirty="0">
                <a:solidFill>
                  <a:srgbClr val="000000"/>
                </a:solidFill>
                <a:effectLst/>
                <a:latin typeface="Consolas" panose="020B0609020204030204" pitchFamily="49" charset="0"/>
              </a:rPr>
              <a:t>: </a:t>
            </a:r>
            <a:r>
              <a:rPr lang="en-US" sz="1600" b="0" dirty="0">
                <a:solidFill>
                  <a:srgbClr val="0451A5"/>
                </a:solidFill>
                <a:effectLst/>
                <a:latin typeface="Consolas" panose="020B0609020204030204" pitchFamily="49" charset="0"/>
              </a:rPr>
              <a:t>releases/M174</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version</a:t>
            </a:r>
            <a:r>
              <a:rPr lang="en-US" sz="1600" b="0" dirty="0">
                <a:solidFill>
                  <a:srgbClr val="000000"/>
                </a:solidFill>
                <a:effectLst/>
                <a:latin typeface="Consolas" panose="020B0609020204030204" pitchFamily="49" charset="0"/>
              </a:rPr>
              <a:t>: </a:t>
            </a:r>
            <a:r>
              <a:rPr lang="en-US" sz="1600" b="0" dirty="0">
                <a:solidFill>
                  <a:srgbClr val="007200"/>
                </a:solidFill>
                <a:effectLst/>
                <a:latin typeface="Consolas" panose="020B0609020204030204" pitchFamily="49" charset="0"/>
              </a:rPr>
              <a:t>20230709.2</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trigger</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branches</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include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451A5"/>
                </a:solidFill>
                <a:effectLst/>
                <a:latin typeface="Consolas" panose="020B0609020204030204" pitchFamily="49" charset="0"/>
              </a:rPr>
              <a:t>main</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 </a:t>
            </a:r>
            <a:r>
              <a:rPr lang="en-US" sz="1600" b="0" dirty="0">
                <a:solidFill>
                  <a:srgbClr val="0451A5"/>
                </a:solidFill>
                <a:effectLst/>
                <a:latin typeface="Consolas" panose="020B0609020204030204" pitchFamily="49" charset="0"/>
              </a:rPr>
              <a:t>releases/*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008080"/>
                </a:solidFill>
                <a:effectLst/>
                <a:latin typeface="Consolas" panose="020B0609020204030204" pitchFamily="49" charset="0"/>
              </a:rPr>
              <a:t>exclude</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 </a:t>
            </a:r>
            <a:r>
              <a:rPr lang="en-US" sz="1600" b="0" dirty="0">
                <a:solidFill>
                  <a:srgbClr val="0451A5"/>
                </a:solidFill>
                <a:effectLst/>
                <a:latin typeface="Consolas" panose="020B0609020204030204" pitchFamily="49" charset="0"/>
              </a:rPr>
              <a:t>users/*</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830936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588279" y="585653"/>
            <a:ext cx="8192327" cy="491789"/>
          </a:xfrm>
        </p:spPr>
        <p:txBody>
          <a:bodyPr/>
          <a:lstStyle/>
          <a:p>
            <a:r>
              <a:rPr lang="en-US" dirty="0"/>
              <a:t>Use multiple repositories in your pipeline</a:t>
            </a:r>
          </a:p>
        </p:txBody>
      </p:sp>
      <p:sp>
        <p:nvSpPr>
          <p:cNvPr id="52" name="Oval 51">
            <a:extLst>
              <a:ext uri="{FF2B5EF4-FFF2-40B4-BE49-F238E27FC236}">
                <a16:creationId xmlns:a16="http://schemas.microsoft.com/office/drawing/2014/main" id="{4BB0EF85-4DE3-EF01-6938-3A104FE26309}"/>
              </a:ext>
            </a:extLst>
          </p:cNvPr>
          <p:cNvSpPr>
            <a:spLocks/>
          </p:cNvSpPr>
          <p:nvPr/>
        </p:nvSpPr>
        <p:spPr bwMode="auto">
          <a:xfrm>
            <a:off x="549721" y="1506697"/>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27" name="Text Placeholder 26">
            <a:extLst>
              <a:ext uri="{FF2B5EF4-FFF2-40B4-BE49-F238E27FC236}">
                <a16:creationId xmlns:a16="http://schemas.microsoft.com/office/drawing/2014/main" id="{ED08C1CE-C261-1354-3516-98844EB8D903}"/>
              </a:ext>
            </a:extLst>
          </p:cNvPr>
          <p:cNvSpPr>
            <a:spLocks noGrp="1"/>
          </p:cNvSpPr>
          <p:nvPr>
            <p:ph type="body" sz="quarter" idx="11"/>
          </p:nvPr>
        </p:nvSpPr>
        <p:spPr/>
        <p:txBody>
          <a:bodyPr/>
          <a:lstStyle/>
          <a:p>
            <a:pPr>
              <a:lnSpc>
                <a:spcPct val="100000"/>
              </a:lnSpc>
              <a:spcBef>
                <a:spcPts val="0"/>
              </a:spcBef>
              <a:spcAft>
                <a:spcPts val="600"/>
              </a:spcAft>
            </a:pPr>
            <a:r>
              <a:rPr lang="en-US" sz="2200" dirty="0"/>
              <a:t>Common for utilities used across more than one pipeline</a:t>
            </a:r>
          </a:p>
        </p:txBody>
      </p:sp>
      <p:sp>
        <p:nvSpPr>
          <p:cNvPr id="53" name="Oval 52">
            <a:extLst>
              <a:ext uri="{FF2B5EF4-FFF2-40B4-BE49-F238E27FC236}">
                <a16:creationId xmlns:a16="http://schemas.microsoft.com/office/drawing/2014/main" id="{C3C5AF11-B326-2038-63C0-1598A367CE6D}"/>
              </a:ext>
            </a:extLst>
          </p:cNvPr>
          <p:cNvSpPr>
            <a:spLocks/>
          </p:cNvSpPr>
          <p:nvPr/>
        </p:nvSpPr>
        <p:spPr bwMode="auto">
          <a:xfrm>
            <a:off x="549721" y="236110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28" name="Text Placeholder 27">
            <a:extLst>
              <a:ext uri="{FF2B5EF4-FFF2-40B4-BE49-F238E27FC236}">
                <a16:creationId xmlns:a16="http://schemas.microsoft.com/office/drawing/2014/main" id="{5D9DFC97-65CF-6F7D-6AFF-95201E000682}"/>
              </a:ext>
            </a:extLst>
          </p:cNvPr>
          <p:cNvSpPr>
            <a:spLocks noGrp="1"/>
          </p:cNvSpPr>
          <p:nvPr>
            <p:ph type="body" sz="quarter" idx="15"/>
          </p:nvPr>
        </p:nvSpPr>
        <p:spPr/>
        <p:txBody>
          <a:bodyPr/>
          <a:lstStyle/>
          <a:p>
            <a:pPr>
              <a:lnSpc>
                <a:spcPct val="100000"/>
              </a:lnSpc>
              <a:spcBef>
                <a:spcPts val="0"/>
              </a:spcBef>
              <a:spcAft>
                <a:spcPts val="600"/>
              </a:spcAft>
            </a:pPr>
            <a:r>
              <a:rPr lang="en-US" sz="2200" dirty="0"/>
              <a:t>Add additional checkout steps</a:t>
            </a:r>
          </a:p>
        </p:txBody>
      </p:sp>
      <p:sp>
        <p:nvSpPr>
          <p:cNvPr id="54" name="Oval 53">
            <a:extLst>
              <a:ext uri="{FF2B5EF4-FFF2-40B4-BE49-F238E27FC236}">
                <a16:creationId xmlns:a16="http://schemas.microsoft.com/office/drawing/2014/main" id="{357E4659-D136-502E-E23B-B5D07E6F2EF4}"/>
              </a:ext>
            </a:extLst>
          </p:cNvPr>
          <p:cNvSpPr>
            <a:spLocks/>
          </p:cNvSpPr>
          <p:nvPr/>
        </p:nvSpPr>
        <p:spPr bwMode="auto">
          <a:xfrm>
            <a:off x="549721" y="321628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3</a:t>
            </a:r>
          </a:p>
        </p:txBody>
      </p:sp>
      <p:sp>
        <p:nvSpPr>
          <p:cNvPr id="29" name="Text Placeholder 28">
            <a:extLst>
              <a:ext uri="{FF2B5EF4-FFF2-40B4-BE49-F238E27FC236}">
                <a16:creationId xmlns:a16="http://schemas.microsoft.com/office/drawing/2014/main" id="{0C133EEB-475A-4684-DEE3-275530FE0001}"/>
              </a:ext>
            </a:extLst>
          </p:cNvPr>
          <p:cNvSpPr>
            <a:spLocks noGrp="1"/>
          </p:cNvSpPr>
          <p:nvPr>
            <p:ph type="body" sz="quarter" idx="17"/>
          </p:nvPr>
        </p:nvSpPr>
        <p:spPr/>
        <p:txBody>
          <a:bodyPr/>
          <a:lstStyle/>
          <a:p>
            <a:pPr>
              <a:lnSpc>
                <a:spcPct val="100000"/>
              </a:lnSpc>
              <a:spcBef>
                <a:spcPts val="0"/>
              </a:spcBef>
              <a:spcAft>
                <a:spcPts val="600"/>
              </a:spcAft>
            </a:pPr>
            <a:r>
              <a:rPr lang="en-US" sz="2200" dirty="0"/>
              <a:t>Was not supported in earlier versions and artifacts were used as a workaround</a:t>
            </a:r>
          </a:p>
        </p:txBody>
      </p:sp>
      <p:sp>
        <p:nvSpPr>
          <p:cNvPr id="55" name="Oval 54">
            <a:extLst>
              <a:ext uri="{FF2B5EF4-FFF2-40B4-BE49-F238E27FC236}">
                <a16:creationId xmlns:a16="http://schemas.microsoft.com/office/drawing/2014/main" id="{DA55CFC5-86C0-FE7D-D9DF-32FE254CF46D}"/>
              </a:ext>
            </a:extLst>
          </p:cNvPr>
          <p:cNvSpPr>
            <a:spLocks/>
          </p:cNvSpPr>
          <p:nvPr/>
        </p:nvSpPr>
        <p:spPr bwMode="auto">
          <a:xfrm>
            <a:off x="549721" y="4071468"/>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4</a:t>
            </a:r>
          </a:p>
        </p:txBody>
      </p:sp>
      <p:sp>
        <p:nvSpPr>
          <p:cNvPr id="30" name="Text Placeholder 29">
            <a:extLst>
              <a:ext uri="{FF2B5EF4-FFF2-40B4-BE49-F238E27FC236}">
                <a16:creationId xmlns:a16="http://schemas.microsoft.com/office/drawing/2014/main" id="{41E124EC-EBBB-13EC-5551-08D18B26FDC4}"/>
              </a:ext>
            </a:extLst>
          </p:cNvPr>
          <p:cNvSpPr>
            <a:spLocks noGrp="1"/>
          </p:cNvSpPr>
          <p:nvPr>
            <p:ph type="body" sz="quarter" idx="19"/>
          </p:nvPr>
        </p:nvSpPr>
        <p:spPr/>
        <p:txBody>
          <a:bodyPr/>
          <a:lstStyle/>
          <a:p>
            <a:pPr>
              <a:lnSpc>
                <a:spcPct val="100000"/>
              </a:lnSpc>
              <a:spcBef>
                <a:spcPts val="0"/>
              </a:spcBef>
              <a:spcAft>
                <a:spcPts val="600"/>
              </a:spcAft>
            </a:pPr>
            <a:r>
              <a:rPr lang="en-US" sz="2200" dirty="0"/>
              <a:t>Some pipelines might not need any repository</a:t>
            </a:r>
          </a:p>
        </p:txBody>
      </p:sp>
      <p:sp>
        <p:nvSpPr>
          <p:cNvPr id="56" name="Oval 55">
            <a:extLst>
              <a:ext uri="{FF2B5EF4-FFF2-40B4-BE49-F238E27FC236}">
                <a16:creationId xmlns:a16="http://schemas.microsoft.com/office/drawing/2014/main" id="{B071090A-91C6-FC40-2B68-BCCAD6C30E82}"/>
              </a:ext>
            </a:extLst>
          </p:cNvPr>
          <p:cNvSpPr>
            <a:spLocks/>
          </p:cNvSpPr>
          <p:nvPr/>
        </p:nvSpPr>
        <p:spPr bwMode="auto">
          <a:xfrm>
            <a:off x="549721" y="492742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5</a:t>
            </a:r>
          </a:p>
        </p:txBody>
      </p:sp>
      <p:sp>
        <p:nvSpPr>
          <p:cNvPr id="31" name="Text Placeholder 30">
            <a:extLst>
              <a:ext uri="{FF2B5EF4-FFF2-40B4-BE49-F238E27FC236}">
                <a16:creationId xmlns:a16="http://schemas.microsoft.com/office/drawing/2014/main" id="{A6B5B511-8904-726A-AD43-2146A15F3F0B}"/>
              </a:ext>
            </a:extLst>
          </p:cNvPr>
          <p:cNvSpPr>
            <a:spLocks noGrp="1"/>
          </p:cNvSpPr>
          <p:nvPr>
            <p:ph type="body" sz="quarter" idx="21"/>
          </p:nvPr>
        </p:nvSpPr>
        <p:spPr/>
        <p:txBody>
          <a:bodyPr/>
          <a:lstStyle/>
          <a:p>
            <a:pPr>
              <a:lnSpc>
                <a:spcPct val="100000"/>
              </a:lnSpc>
              <a:spcBef>
                <a:spcPts val="0"/>
              </a:spcBef>
              <a:spcAft>
                <a:spcPts val="600"/>
              </a:spcAft>
            </a:pPr>
            <a:r>
              <a:rPr lang="en-US" sz="2200" dirty="0"/>
              <a:t>Build and validate pull requests and commits to your </a:t>
            </a:r>
            <a:r>
              <a:rPr lang="en-US" sz="2200" b="1" dirty="0">
                <a:latin typeface="+mj-lt"/>
              </a:rPr>
              <a:t>GitHub</a:t>
            </a:r>
            <a:r>
              <a:rPr lang="en-US" sz="2200" dirty="0"/>
              <a:t> repository with Azure Pipelines</a:t>
            </a:r>
          </a:p>
        </p:txBody>
      </p:sp>
    </p:spTree>
    <p:extLst>
      <p:ext uri="{BB962C8B-B14F-4D97-AF65-F5344CB8AC3E}">
        <p14:creationId xmlns:p14="http://schemas.microsoft.com/office/powerpoint/2010/main" val="7251956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FE71-6AC8-4299-A8BA-B4BA536FA989}"/>
              </a:ext>
            </a:extLst>
          </p:cNvPr>
          <p:cNvSpPr>
            <a:spLocks noGrp="1"/>
          </p:cNvSpPr>
          <p:nvPr>
            <p:ph type="title"/>
          </p:nvPr>
        </p:nvSpPr>
        <p:spPr>
          <a:xfrm>
            <a:off x="588261" y="585216"/>
            <a:ext cx="11011601" cy="492443"/>
          </a:xfrm>
        </p:spPr>
        <p:txBody>
          <a:bodyPr/>
          <a:lstStyle/>
          <a:p>
            <a:r>
              <a:rPr lang="en-US" dirty="0"/>
              <a:t>Migrate a pipeline from classic to YAML in Azure Pipelines</a:t>
            </a:r>
          </a:p>
        </p:txBody>
      </p:sp>
      <p:graphicFrame>
        <p:nvGraphicFramePr>
          <p:cNvPr id="9" name="Table 9">
            <a:extLst>
              <a:ext uri="{FF2B5EF4-FFF2-40B4-BE49-F238E27FC236}">
                <a16:creationId xmlns:a16="http://schemas.microsoft.com/office/drawing/2014/main" id="{4918162A-6818-4C25-BEAA-22F5ABF8CA3C}"/>
              </a:ext>
            </a:extLst>
          </p:cNvPr>
          <p:cNvGraphicFramePr>
            <a:graphicFrameLocks noGrp="1"/>
          </p:cNvGraphicFramePr>
          <p:nvPr>
            <p:extLst>
              <p:ext uri="{D42A27DB-BD31-4B8C-83A1-F6EECF244321}">
                <p14:modId xmlns:p14="http://schemas.microsoft.com/office/powerpoint/2010/main" val="93915920"/>
              </p:ext>
            </p:extLst>
          </p:nvPr>
        </p:nvGraphicFramePr>
        <p:xfrm>
          <a:off x="588260" y="1497271"/>
          <a:ext cx="11011602" cy="3814337"/>
        </p:xfrm>
        <a:graphic>
          <a:graphicData uri="http://schemas.openxmlformats.org/drawingml/2006/table">
            <a:tbl>
              <a:tblPr firstRow="1" bandRow="1">
                <a:tableStyleId>{5C22544A-7EE6-4342-B048-85BDC9FD1C3A}</a:tableStyleId>
              </a:tblPr>
              <a:tblGrid>
                <a:gridCol w="1974187">
                  <a:extLst>
                    <a:ext uri="{9D8B030D-6E8A-4147-A177-3AD203B41FA5}">
                      <a16:colId xmlns:a16="http://schemas.microsoft.com/office/drawing/2014/main" val="1007991035"/>
                    </a:ext>
                  </a:extLst>
                </a:gridCol>
                <a:gridCol w="4810808">
                  <a:extLst>
                    <a:ext uri="{9D8B030D-6E8A-4147-A177-3AD203B41FA5}">
                      <a16:colId xmlns:a16="http://schemas.microsoft.com/office/drawing/2014/main" val="1860262332"/>
                    </a:ext>
                  </a:extLst>
                </a:gridCol>
                <a:gridCol w="4226607">
                  <a:extLst>
                    <a:ext uri="{9D8B030D-6E8A-4147-A177-3AD203B41FA5}">
                      <a16:colId xmlns:a16="http://schemas.microsoft.com/office/drawing/2014/main" val="1581084120"/>
                    </a:ext>
                  </a:extLst>
                </a:gridCol>
              </a:tblGrid>
              <a:tr h="533285">
                <a:tc>
                  <a:txBody>
                    <a:bodyPr/>
                    <a:lstStyle/>
                    <a:p>
                      <a:pPr algn="l"/>
                      <a:r>
                        <a:rPr lang="en-US" sz="2200" b="0" dirty="0">
                          <a:solidFill>
                            <a:schemeClr val="tx1"/>
                          </a:solidFill>
                          <a:latin typeface="+mj-lt"/>
                        </a:rPr>
                        <a:t>Feature</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A38B"/>
                    </a:solidFill>
                  </a:tcPr>
                </a:tc>
                <a:tc>
                  <a:txBody>
                    <a:bodyPr/>
                    <a:lstStyle/>
                    <a:p>
                      <a:pPr algn="l"/>
                      <a:r>
                        <a:rPr lang="en-US" sz="2200" b="0" dirty="0">
                          <a:solidFill>
                            <a:schemeClr val="tx1"/>
                          </a:solidFill>
                          <a:latin typeface="+mj-lt"/>
                        </a:rPr>
                        <a:t>Key Considerations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accent4"/>
                    </a:solidFill>
                  </a:tcPr>
                </a:tc>
                <a:tc>
                  <a:txBody>
                    <a:bodyPr/>
                    <a:lstStyle/>
                    <a:p>
                      <a:pPr algn="l"/>
                      <a:r>
                        <a:rPr lang="en-US" sz="2200" b="0" dirty="0">
                          <a:solidFill>
                            <a:schemeClr val="tx1"/>
                          </a:solidFill>
                          <a:latin typeface="+mj-lt"/>
                        </a:rPr>
                        <a:t>Limitations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chemeClr val="tx2">
                        <a:lumMod val="50000"/>
                        <a:lumOff val="50000"/>
                      </a:schemeClr>
                    </a:solidFill>
                  </a:tcPr>
                </a:tc>
                <a:extLst>
                  <a:ext uri="{0D108BD9-81ED-4DB2-BD59-A6C34878D82A}">
                    <a16:rowId xmlns:a16="http://schemas.microsoft.com/office/drawing/2014/main" val="159961031"/>
                  </a:ext>
                </a:extLst>
              </a:tr>
              <a:tr h="499707">
                <a:tc>
                  <a:txBody>
                    <a:bodyPr/>
                    <a:lstStyle/>
                    <a:p>
                      <a:pPr algn="l"/>
                      <a:r>
                        <a:rPr lang="en-US" sz="1800" dirty="0">
                          <a:solidFill>
                            <a:schemeClr val="tx1"/>
                          </a:solidFill>
                        </a:rPr>
                        <a:t>Export to YAML</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For build pipelines. Support for most tasks, triggers, jobs and options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Does not include variables and time zone translation</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88692338"/>
                  </a:ext>
                </a:extLst>
              </a:tr>
              <a:tr h="499707">
                <a:tc>
                  <a:txBody>
                    <a:bodyPr/>
                    <a:lstStyle/>
                    <a:p>
                      <a:pPr algn="l"/>
                      <a:r>
                        <a:rPr lang="en-US" sz="1800" dirty="0">
                          <a:solidFill>
                            <a:schemeClr val="tx1"/>
                          </a:solidFill>
                        </a:rPr>
                        <a:t>View YAML</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For release pipelines. Can generate the YAML code for individual tasks, which can be used to create the YAML pipeline</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The code does not include values of the individual task properties but substitutes them with variables</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0414891"/>
                  </a:ext>
                </a:extLst>
              </a:tr>
              <a:tr h="499707">
                <a:tc>
                  <a:txBody>
                    <a:bodyPr/>
                    <a:lstStyle/>
                    <a:p>
                      <a:pPr algn="l"/>
                      <a:r>
                        <a:rPr lang="en-US" sz="1800" dirty="0">
                          <a:solidFill>
                            <a:schemeClr val="tx1"/>
                          </a:solidFill>
                        </a:rPr>
                        <a:t>Task Assistant</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lang="en-US" sz="1800" dirty="0">
                          <a:solidFill>
                            <a:schemeClr val="tx1"/>
                          </a:solidFill>
                        </a:rPr>
                        <a:t>Helps with creating and modifying YAML steps by providing a graphical interface, autocomplete suggestions, inline documentation, validation, and marketplace integration</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l"/>
                      <a:r>
                        <a:rPr lang="en-US" sz="1800" dirty="0">
                          <a:solidFill>
                            <a:schemeClr val="tx1"/>
                          </a:solidFill>
                        </a:rPr>
                        <a:t>N/A</a:t>
                      </a:r>
                    </a:p>
                  </a:txBody>
                  <a:tcPr marL="89642" marR="89642" marT="89642" marB="89642">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74351097"/>
                  </a:ext>
                </a:extLst>
              </a:tr>
            </a:tbl>
          </a:graphicData>
        </a:graphic>
      </p:graphicFrame>
    </p:spTree>
    <p:extLst>
      <p:ext uri="{BB962C8B-B14F-4D97-AF65-F5344CB8AC3E}">
        <p14:creationId xmlns:p14="http://schemas.microsoft.com/office/powerpoint/2010/main" val="16649687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A576-F8DF-4E50-A5C0-B022004D642C}"/>
              </a:ext>
            </a:extLst>
          </p:cNvPr>
          <p:cNvSpPr>
            <a:spLocks noGrp="1"/>
          </p:cNvSpPr>
          <p:nvPr>
            <p:ph type="title"/>
          </p:nvPr>
        </p:nvSpPr>
        <p:spPr>
          <a:xfrm>
            <a:off x="588261" y="585216"/>
            <a:ext cx="5217213" cy="678433"/>
          </a:xfrm>
        </p:spPr>
        <p:txBody>
          <a:bodyPr/>
          <a:lstStyle/>
          <a:p>
            <a:r>
              <a:rPr lang="en-US" dirty="0"/>
              <a:t>Mark releases with Git tags</a:t>
            </a:r>
          </a:p>
        </p:txBody>
      </p:sp>
      <p:sp>
        <p:nvSpPr>
          <p:cNvPr id="3" name="Text Placeholder 2">
            <a:extLst>
              <a:ext uri="{FF2B5EF4-FFF2-40B4-BE49-F238E27FC236}">
                <a16:creationId xmlns:a16="http://schemas.microsoft.com/office/drawing/2014/main" id="{CEE000A4-B7E0-A83F-CEC8-07E62E8B95C2}"/>
              </a:ext>
            </a:extLst>
          </p:cNvPr>
          <p:cNvSpPr>
            <a:spLocks noGrp="1"/>
          </p:cNvSpPr>
          <p:nvPr>
            <p:ph type="body" sz="quarter" idx="15"/>
          </p:nvPr>
        </p:nvSpPr>
        <p:spPr>
          <a:xfrm>
            <a:off x="586392" y="1550988"/>
            <a:ext cx="4775446" cy="2000548"/>
          </a:xfrm>
        </p:spPr>
        <p:txBody>
          <a:bodyPr wrap="square">
            <a:spAutoFit/>
          </a:bodyPr>
          <a:lstStyle/>
          <a:p>
            <a:pPr marL="231775" indent="-231775" defTabSz="914102" fontAlgn="base">
              <a:spcBef>
                <a:spcPct val="0"/>
              </a:spcBef>
              <a:spcAft>
                <a:spcPts val="1200"/>
              </a:spcAft>
              <a:defRPr/>
            </a:pPr>
            <a:r>
              <a:rPr kumimoji="0" lang="en-US" sz="2200" b="0" i="0" u="none" strike="noStrike" kern="1200" cap="none" spc="0" normalizeH="0" baseline="0" noProof="0" dirty="0">
                <a:ln>
                  <a:noFill/>
                </a:ln>
                <a:effectLst/>
                <a:uLnTx/>
                <a:uFillTx/>
                <a:ea typeface="+mn-ea"/>
                <a:cs typeface="+mn-cs"/>
              </a:rPr>
              <a:t>Releases are based on Git tags</a:t>
            </a:r>
          </a:p>
          <a:p>
            <a:pPr marL="231775" indent="-231775" defTabSz="914102" fontAlgn="base">
              <a:spcBef>
                <a:spcPct val="0"/>
              </a:spcBef>
              <a:spcAft>
                <a:spcPts val="1200"/>
              </a:spcAft>
              <a:defRPr/>
            </a:pPr>
            <a:r>
              <a:rPr kumimoji="0" lang="en-US" sz="2200" b="0" i="0" u="none" strike="noStrike" kern="1200" cap="none" spc="0" normalizeH="0" baseline="0" noProof="0" dirty="0">
                <a:ln>
                  <a:noFill/>
                </a:ln>
                <a:effectLst/>
                <a:uLnTx/>
                <a:uFillTx/>
                <a:ea typeface="+mn-ea"/>
                <a:cs typeface="+mn-cs"/>
              </a:rPr>
              <a:t>Mark a specific point in repository history</a:t>
            </a:r>
          </a:p>
          <a:p>
            <a:pPr marL="231775" indent="-231775" defTabSz="914102" fontAlgn="base">
              <a:spcBef>
                <a:spcPct val="0"/>
              </a:spcBef>
              <a:spcAft>
                <a:spcPts val="1200"/>
              </a:spcAft>
              <a:defRPr/>
            </a:pPr>
            <a:r>
              <a:rPr kumimoji="0" lang="en-US" sz="2200" b="0" i="0" u="none" strike="noStrike" kern="1200" cap="none" spc="0" normalizeH="0" baseline="0" noProof="0" dirty="0">
                <a:ln>
                  <a:noFill/>
                </a:ln>
                <a:effectLst/>
                <a:uLnTx/>
                <a:uFillTx/>
                <a:ea typeface="+mn-ea"/>
                <a:cs typeface="+mn-cs"/>
              </a:rPr>
              <a:t>Tags are viewed in the repository history</a:t>
            </a:r>
            <a:endParaRPr lang="en-US" sz="2200" dirty="0"/>
          </a:p>
        </p:txBody>
      </p:sp>
      <p:pic>
        <p:nvPicPr>
          <p:cNvPr id="9" name="Picture 8" descr="Screenshot of GitHub during the release creation with a new tag v1.1.0 and target Main branch with a comment First update after initial release.">
            <a:extLst>
              <a:ext uri="{FF2B5EF4-FFF2-40B4-BE49-F238E27FC236}">
                <a16:creationId xmlns:a16="http://schemas.microsoft.com/office/drawing/2014/main" id="{183347D7-C847-63B3-46B6-FBA6A6ABF505}"/>
              </a:ext>
            </a:extLst>
          </p:cNvPr>
          <p:cNvPicPr>
            <a:picLocks noChangeAspect="1"/>
          </p:cNvPicPr>
          <p:nvPr/>
        </p:nvPicPr>
        <p:blipFill>
          <a:blip r:embed="rId2"/>
          <a:stretch>
            <a:fillRect/>
          </a:stretch>
        </p:blipFill>
        <p:spPr>
          <a:xfrm>
            <a:off x="6386147" y="1550988"/>
            <a:ext cx="4775445" cy="1828894"/>
          </a:xfrm>
          <a:prstGeom prst="rect">
            <a:avLst/>
          </a:prstGeom>
          <a:noFill/>
          <a:ln w="38100">
            <a:solidFill>
              <a:schemeClr val="accent2"/>
            </a:solidFill>
            <a:headEnd type="none" w="med" len="med"/>
            <a:tailEnd type="none" w="med" len="med"/>
          </a:ln>
          <a:effectLst/>
        </p:spPr>
      </p:pic>
      <p:pic>
        <p:nvPicPr>
          <p:cNvPr id="12" name="Picture 11" descr="Screenshot of GitHub tags showing the new tag v1.1.0 created.">
            <a:extLst>
              <a:ext uri="{FF2B5EF4-FFF2-40B4-BE49-F238E27FC236}">
                <a16:creationId xmlns:a16="http://schemas.microsoft.com/office/drawing/2014/main" id="{998A63F1-7CA6-1A07-49D0-5D591FD8345B}"/>
              </a:ext>
            </a:extLst>
          </p:cNvPr>
          <p:cNvPicPr>
            <a:picLocks noChangeAspect="1"/>
          </p:cNvPicPr>
          <p:nvPr/>
        </p:nvPicPr>
        <p:blipFill>
          <a:blip r:embed="rId3"/>
          <a:stretch>
            <a:fillRect/>
          </a:stretch>
        </p:blipFill>
        <p:spPr>
          <a:xfrm>
            <a:off x="6388398" y="3636335"/>
            <a:ext cx="4773194" cy="2307264"/>
          </a:xfrm>
          <a:prstGeom prst="rect">
            <a:avLst/>
          </a:prstGeom>
          <a:noFill/>
          <a:ln w="38100">
            <a:solidFill>
              <a:schemeClr val="accent2"/>
            </a:solidFill>
            <a:headEnd type="none" w="med" len="med"/>
            <a:tailEnd type="none" w="med" len="med"/>
          </a:ln>
          <a:effectLst/>
        </p:spPr>
      </p:pic>
    </p:spTree>
    <p:extLst>
      <p:ext uri="{BB962C8B-B14F-4D97-AF65-F5344CB8AC3E}">
        <p14:creationId xmlns:p14="http://schemas.microsoft.com/office/powerpoint/2010/main" val="22199575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742578-EBA3-4E45-970E-F116ED67AAB1}"/>
              </a:ext>
            </a:extLst>
          </p:cNvPr>
          <p:cNvSpPr>
            <a:spLocks noGrp="1"/>
          </p:cNvSpPr>
          <p:nvPr>
            <p:ph type="title"/>
          </p:nvPr>
        </p:nvSpPr>
        <p:spPr/>
        <p:txBody>
          <a:bodyPr/>
          <a:lstStyle/>
          <a:p>
            <a:r>
              <a:rPr lang="en-US" dirty="0"/>
              <a:t>Create encrypted secrets</a:t>
            </a:r>
          </a:p>
        </p:txBody>
      </p:sp>
      <p:sp>
        <p:nvSpPr>
          <p:cNvPr id="9" name="Text Placeholder 6">
            <a:extLst>
              <a:ext uri="{FF2B5EF4-FFF2-40B4-BE49-F238E27FC236}">
                <a16:creationId xmlns:a16="http://schemas.microsoft.com/office/drawing/2014/main" id="{306D7A03-5DF4-306A-F744-7355789E091E}"/>
              </a:ext>
            </a:extLst>
          </p:cNvPr>
          <p:cNvSpPr txBox="1">
            <a:spLocks/>
          </p:cNvSpPr>
          <p:nvPr/>
        </p:nvSpPr>
        <p:spPr>
          <a:xfrm>
            <a:off x="586391" y="1550988"/>
            <a:ext cx="4712685" cy="2000548"/>
          </a:xfrm>
          <a:prstGeom prst="rect">
            <a:avLst/>
          </a:prstGeom>
        </p:spPr>
        <p:txBody>
          <a:bodyPr vert="horz" wrap="square" lIns="0" tIns="0" rIns="0" bIns="0" rtlCol="0">
            <a:spAutoFit/>
          </a:bodyPr>
          <a:lstStyle>
            <a:lvl1pPr marL="137133" marR="0" indent="-137133"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25" marR="0" indent="-127992"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2pPr>
            <a:lvl3pPr marL="383975" marR="0" indent="-118850" algn="l" defTabSz="932563"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3pPr>
            <a:lvl4pPr marL="685668"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225"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8925" indent="-288925">
              <a:spcBef>
                <a:spcPts val="0"/>
              </a:spcBef>
              <a:spcAft>
                <a:spcPts val="1176"/>
              </a:spcAft>
              <a:buFont typeface="Arial"/>
              <a:buChar char="•"/>
            </a:pPr>
            <a:r>
              <a:rPr lang="en-US" sz="2200" dirty="0"/>
              <a:t>Like environment variable but encrypted</a:t>
            </a:r>
          </a:p>
          <a:p>
            <a:pPr marL="288925" indent="-288925">
              <a:spcBef>
                <a:spcPts val="0"/>
              </a:spcBef>
              <a:spcAft>
                <a:spcPts val="1176"/>
              </a:spcAft>
              <a:buFont typeface="Arial"/>
              <a:buChar char="•"/>
            </a:pPr>
            <a:r>
              <a:rPr lang="en-US" sz="2200" dirty="0"/>
              <a:t>Created at repository or organization level</a:t>
            </a:r>
          </a:p>
          <a:p>
            <a:pPr marL="288925" indent="-288925">
              <a:spcBef>
                <a:spcPts val="0"/>
              </a:spcBef>
              <a:spcAft>
                <a:spcPts val="1176"/>
              </a:spcAft>
              <a:buFont typeface="Arial"/>
              <a:buChar char="•"/>
            </a:pPr>
            <a:r>
              <a:rPr lang="en-US" sz="2200" dirty="0"/>
              <a:t>Created/assigned in the GitHub UI</a:t>
            </a:r>
          </a:p>
        </p:txBody>
      </p:sp>
      <p:pic>
        <p:nvPicPr>
          <p:cNvPr id="2" name="Picture 1" descr="Screenshot of GitHub Settings showing a new secret creation example with name and value.">
            <a:extLst>
              <a:ext uri="{FF2B5EF4-FFF2-40B4-BE49-F238E27FC236}">
                <a16:creationId xmlns:a16="http://schemas.microsoft.com/office/drawing/2014/main" id="{E5DCE82F-BD4E-4486-9194-35D1364EB979}"/>
              </a:ext>
            </a:extLst>
          </p:cNvPr>
          <p:cNvPicPr>
            <a:picLocks/>
          </p:cNvPicPr>
          <p:nvPr/>
        </p:nvPicPr>
        <p:blipFill rotWithShape="1">
          <a:blip r:embed="rId2"/>
          <a:srcRect l="-267" t="-17839" r="-267" b="-17839"/>
          <a:stretch/>
        </p:blipFill>
        <p:spPr>
          <a:xfrm>
            <a:off x="6096000" y="0"/>
            <a:ext cx="6096000" cy="6858000"/>
          </a:xfrm>
          <a:prstGeom prst="rect">
            <a:avLst/>
          </a:prstGeom>
          <a:noFill/>
          <a:ln w="38100">
            <a:solidFill>
              <a:schemeClr val="accent2"/>
            </a:solidFill>
            <a:headEnd type="none" w="med" len="med"/>
            <a:tailEnd type="none" w="med" len="med"/>
          </a:ln>
          <a:effectLst/>
        </p:spPr>
      </p:pic>
    </p:spTree>
    <p:extLst>
      <p:ext uri="{BB962C8B-B14F-4D97-AF65-F5344CB8AC3E}">
        <p14:creationId xmlns:p14="http://schemas.microsoft.com/office/powerpoint/2010/main" val="31309403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513F-2D0F-41C6-ADDA-C612BBEC95E5}"/>
              </a:ext>
            </a:extLst>
          </p:cNvPr>
          <p:cNvSpPr>
            <a:spLocks noGrp="1"/>
          </p:cNvSpPr>
          <p:nvPr>
            <p:ph type="title"/>
          </p:nvPr>
        </p:nvSpPr>
        <p:spPr>
          <a:xfrm>
            <a:off x="588261" y="585216"/>
            <a:ext cx="4710689" cy="492443"/>
          </a:xfrm>
        </p:spPr>
        <p:txBody>
          <a:bodyPr/>
          <a:lstStyle/>
          <a:p>
            <a:r>
              <a:rPr lang="en-US" sz="3200" dirty="0"/>
              <a:t>Use secrets in a workflow</a:t>
            </a:r>
          </a:p>
        </p:txBody>
      </p:sp>
      <p:sp>
        <p:nvSpPr>
          <p:cNvPr id="7" name="Text Placeholder 6">
            <a:extLst>
              <a:ext uri="{FF2B5EF4-FFF2-40B4-BE49-F238E27FC236}">
                <a16:creationId xmlns:a16="http://schemas.microsoft.com/office/drawing/2014/main" id="{99951733-F3A1-9761-AE10-8D390DA88D30}"/>
              </a:ext>
            </a:extLst>
          </p:cNvPr>
          <p:cNvSpPr>
            <a:spLocks noGrp="1"/>
          </p:cNvSpPr>
          <p:nvPr>
            <p:ph type="body" sz="quarter" idx="15"/>
          </p:nvPr>
        </p:nvSpPr>
        <p:spPr>
          <a:xfrm>
            <a:off x="586391" y="1550988"/>
            <a:ext cx="4712685" cy="2339102"/>
          </a:xfrm>
        </p:spPr>
        <p:txBody>
          <a:bodyPr/>
          <a:lstStyle/>
          <a:p>
            <a:pPr marL="288925" indent="-288925">
              <a:spcBef>
                <a:spcPts val="0"/>
              </a:spcBef>
              <a:spcAft>
                <a:spcPts val="1176"/>
              </a:spcAft>
              <a:buFont typeface="Arial"/>
              <a:buChar char="•"/>
            </a:pPr>
            <a:r>
              <a:rPr lang="en-US" sz="2200" dirty="0"/>
              <a:t>Secrets not automatically passed to runners</a:t>
            </a:r>
          </a:p>
          <a:p>
            <a:pPr marL="288925" indent="-288925">
              <a:spcBef>
                <a:spcPts val="0"/>
              </a:spcBef>
              <a:spcAft>
                <a:spcPts val="1176"/>
              </a:spcAft>
              <a:buFont typeface="Arial"/>
              <a:buChar char="•"/>
            </a:pPr>
            <a:r>
              <a:rPr lang="en-US" sz="2200" dirty="0"/>
              <a:t>Can be passed as inputs or as environment variables</a:t>
            </a:r>
            <a:endParaRPr lang="en-US" sz="2200" dirty="0">
              <a:cs typeface="Segoe UI"/>
            </a:endParaRPr>
          </a:p>
          <a:p>
            <a:pPr marL="288925" indent="-288925">
              <a:spcBef>
                <a:spcPts val="0"/>
              </a:spcBef>
              <a:spcAft>
                <a:spcPts val="1176"/>
              </a:spcAft>
              <a:buFont typeface="Arial"/>
              <a:buChar char="•"/>
            </a:pPr>
            <a:r>
              <a:rPr lang="en-US" sz="2200" dirty="0"/>
              <a:t>Avoid passing secrets in command-line arguments</a:t>
            </a:r>
            <a:endParaRPr lang="en-US" sz="2200" dirty="0">
              <a:cs typeface="Segoe UI"/>
            </a:endParaRPr>
          </a:p>
        </p:txBody>
      </p:sp>
      <p:sp>
        <p:nvSpPr>
          <p:cNvPr id="4" name="TextBox 3">
            <a:extLst>
              <a:ext uri="{FF2B5EF4-FFF2-40B4-BE49-F238E27FC236}">
                <a16:creationId xmlns:a16="http://schemas.microsoft.com/office/drawing/2014/main" id="{AE3293E9-0467-2283-B5CF-AA345C0653D0}"/>
              </a:ext>
            </a:extLst>
          </p:cNvPr>
          <p:cNvSpPr txBox="1"/>
          <p:nvPr/>
        </p:nvSpPr>
        <p:spPr>
          <a:xfrm>
            <a:off x="6245123" y="1397100"/>
            <a:ext cx="5810866" cy="1477328"/>
          </a:xfrm>
          <a:prstGeom prst="rect">
            <a:avLst/>
          </a:prstGeom>
          <a:noFill/>
        </p:spPr>
        <p:txBody>
          <a:bodyPr wrap="square">
            <a:spAutoFit/>
          </a:bodyPr>
          <a:lstStyle/>
          <a:p>
            <a:r>
              <a:rPr lang="en-US" sz="1800" dirty="0">
                <a:solidFill>
                  <a:srgbClr val="0451A5"/>
                </a:solidFill>
                <a:latin typeface="Consolas" panose="020B0609020204030204" pitchFamily="49" charset="0"/>
              </a:rPr>
              <a:t>steps: </a:t>
            </a:r>
            <a:r>
              <a:rPr lang="en-US" sz="1800" dirty="0">
                <a:solidFill>
                  <a:srgbClr val="007200"/>
                </a:solidFill>
                <a:latin typeface="Consolas" panose="020B0609020204030204" pitchFamily="49" charset="0"/>
              </a:rPr>
              <a:t>actions/upload-artifact</a:t>
            </a:r>
            <a:endParaRPr lang="en-US" sz="1800" dirty="0">
              <a:solidFill>
                <a:srgbClr val="0451A5"/>
              </a:solidFill>
              <a:latin typeface="Consolas" panose="020B0609020204030204" pitchFamily="49" charset="0"/>
            </a:endParaRPr>
          </a:p>
          <a:p>
            <a:r>
              <a:rPr lang="en-US" sz="1800" dirty="0">
                <a:solidFill>
                  <a:srgbClr val="0451A5"/>
                </a:solidFill>
                <a:latin typeface="Consolas" panose="020B0609020204030204" pitchFamily="49" charset="0"/>
              </a:rPr>
              <a:t>  - name: </a:t>
            </a:r>
            <a:r>
              <a:rPr lang="en-US" sz="1800" dirty="0">
                <a:solidFill>
                  <a:srgbClr val="007200"/>
                </a:solidFill>
                <a:latin typeface="Consolas" panose="020B0609020204030204" pitchFamily="49" charset="0"/>
              </a:rPr>
              <a:t>Test Database Connectivity</a:t>
            </a:r>
            <a:endParaRPr lang="en-US" sz="1800" dirty="0">
              <a:solidFill>
                <a:srgbClr val="0451A5"/>
              </a:solidFill>
              <a:latin typeface="Consolas" panose="020B0609020204030204" pitchFamily="49" charset="0"/>
            </a:endParaRPr>
          </a:p>
          <a:p>
            <a:r>
              <a:rPr lang="en-US" sz="1800" dirty="0">
                <a:solidFill>
                  <a:srgbClr val="0451A5"/>
                </a:solidFill>
                <a:latin typeface="Consolas" panose="020B0609020204030204" pitchFamily="49" charset="0"/>
              </a:rPr>
              <a:t>    with:</a:t>
            </a:r>
          </a:p>
          <a:p>
            <a:r>
              <a:rPr lang="en-US" sz="1800" dirty="0">
                <a:solidFill>
                  <a:srgbClr val="0451A5"/>
                </a:solidFill>
                <a:latin typeface="Consolas" panose="020B0609020204030204" pitchFamily="49" charset="0"/>
              </a:rPr>
              <a:t>      </a:t>
            </a:r>
            <a:r>
              <a:rPr lang="en-US" sz="1800" dirty="0" err="1">
                <a:solidFill>
                  <a:srgbClr val="0451A5"/>
                </a:solidFill>
                <a:latin typeface="Consolas" panose="020B0609020204030204" pitchFamily="49" charset="0"/>
              </a:rPr>
              <a:t>db_username</a:t>
            </a:r>
            <a:r>
              <a:rPr lang="en-US" sz="1800" dirty="0">
                <a:solidFill>
                  <a:srgbClr val="0451A5"/>
                </a:solidFill>
                <a:latin typeface="Consolas" panose="020B0609020204030204" pitchFamily="49" charset="0"/>
              </a:rPr>
              <a:t>: </a:t>
            </a:r>
            <a:r>
              <a:rPr lang="en-US" sz="1800" dirty="0">
                <a:solidFill>
                  <a:srgbClr val="007200"/>
                </a:solidFill>
                <a:latin typeface="Consolas" panose="020B0609020204030204" pitchFamily="49" charset="0"/>
              </a:rPr>
              <a:t>${{ secrets.DBUserName }}</a:t>
            </a:r>
          </a:p>
          <a:p>
            <a:r>
              <a:rPr lang="en-US" sz="1800" dirty="0">
                <a:solidFill>
                  <a:srgbClr val="0451A5"/>
                </a:solidFill>
                <a:latin typeface="Consolas" panose="020B0609020204030204" pitchFamily="49" charset="0"/>
              </a:rPr>
              <a:t>      </a:t>
            </a:r>
            <a:r>
              <a:rPr lang="en-US" sz="1800" dirty="0" err="1">
                <a:solidFill>
                  <a:srgbClr val="0451A5"/>
                </a:solidFill>
                <a:latin typeface="Consolas" panose="020B0609020204030204" pitchFamily="49" charset="0"/>
              </a:rPr>
              <a:t>db_password</a:t>
            </a:r>
            <a:r>
              <a:rPr lang="en-US" sz="1800" dirty="0">
                <a:solidFill>
                  <a:srgbClr val="0451A5"/>
                </a:solidFill>
                <a:latin typeface="Consolas" panose="020B0609020204030204" pitchFamily="49" charset="0"/>
              </a:rPr>
              <a:t>: </a:t>
            </a:r>
            <a:r>
              <a:rPr lang="en-US" sz="1800" dirty="0">
                <a:solidFill>
                  <a:srgbClr val="007200"/>
                </a:solidFill>
                <a:latin typeface="Consolas" panose="020B0609020204030204" pitchFamily="49" charset="0"/>
              </a:rPr>
              <a:t>${{ </a:t>
            </a:r>
            <a:r>
              <a:rPr lang="en-US" sz="1800" dirty="0" err="1">
                <a:solidFill>
                  <a:srgbClr val="007200"/>
                </a:solidFill>
                <a:latin typeface="Consolas" panose="020B0609020204030204" pitchFamily="49" charset="0"/>
              </a:rPr>
              <a:t>secrets.DBPassword</a:t>
            </a:r>
            <a:r>
              <a:rPr lang="en-US" sz="1800" dirty="0">
                <a:solidFill>
                  <a:srgbClr val="007200"/>
                </a:solidFill>
                <a:latin typeface="Consolas" panose="020B0609020204030204" pitchFamily="49" charset="0"/>
              </a:rPr>
              <a:t> }}</a:t>
            </a:r>
          </a:p>
        </p:txBody>
      </p:sp>
      <p:cxnSp>
        <p:nvCxnSpPr>
          <p:cNvPr id="5" name="Straight Connector 4">
            <a:extLst>
              <a:ext uri="{FF2B5EF4-FFF2-40B4-BE49-F238E27FC236}">
                <a16:creationId xmlns:a16="http://schemas.microsoft.com/office/drawing/2014/main" id="{EB0EA273-D1A9-0796-F880-2072B6E7F1EF}"/>
              </a:ext>
              <a:ext uri="{C183D7F6-B498-43B3-948B-1728B52AA6E4}">
                <adec:decorative xmlns:adec="http://schemas.microsoft.com/office/drawing/2017/decorative" val="1"/>
              </a:ext>
            </a:extLst>
          </p:cNvPr>
          <p:cNvCxnSpPr>
            <a:cxnSpLocks/>
          </p:cNvCxnSpPr>
          <p:nvPr/>
        </p:nvCxnSpPr>
        <p:spPr>
          <a:xfrm>
            <a:off x="6096000" y="0"/>
            <a:ext cx="0" cy="685800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CD3070E9-C7EB-B53B-550C-7DBC2C7038A0}"/>
              </a:ext>
              <a:ext uri="{C183D7F6-B498-43B3-948B-1728B52AA6E4}">
                <adec:decorative xmlns:adec="http://schemas.microsoft.com/office/drawing/2017/decorative" val="1"/>
              </a:ext>
            </a:extLst>
          </p:cNvPr>
          <p:cNvCxnSpPr>
            <a:cxnSpLocks/>
          </p:cNvCxnSpPr>
          <p:nvPr/>
        </p:nvCxnSpPr>
        <p:spPr>
          <a:xfrm flipH="1">
            <a:off x="6298286" y="3396482"/>
            <a:ext cx="5704541" cy="0"/>
          </a:xfrm>
          <a:prstGeom prst="line">
            <a:avLst/>
          </a:prstGeom>
          <a:noFill/>
          <a:ln w="38100">
            <a:solidFill>
              <a:schemeClr val="accent2"/>
            </a:solidFill>
            <a:headEnd type="none" w="med" len="med"/>
            <a:tailEnd type="none" w="med" len="med"/>
          </a:ln>
          <a:effectLst/>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43F92DEA-C464-71F6-6051-76042DFC1AC4}"/>
              </a:ext>
            </a:extLst>
          </p:cNvPr>
          <p:cNvSpPr txBox="1"/>
          <p:nvPr/>
        </p:nvSpPr>
        <p:spPr>
          <a:xfrm>
            <a:off x="6170431" y="3918536"/>
            <a:ext cx="5960250" cy="1754326"/>
          </a:xfrm>
          <a:prstGeom prst="rect">
            <a:avLst/>
          </a:prstGeom>
          <a:noFill/>
        </p:spPr>
        <p:txBody>
          <a:bodyPr wrap="square">
            <a:spAutoFit/>
          </a:bodyPr>
          <a:lstStyle/>
          <a:p>
            <a:r>
              <a:rPr lang="en-US" sz="1800" dirty="0">
                <a:solidFill>
                  <a:srgbClr val="0451A5"/>
                </a:solidFill>
                <a:latin typeface="Consolas" panose="020B0609020204030204" pitchFamily="49" charset="0"/>
              </a:rPr>
              <a:t>steps: </a:t>
            </a:r>
          </a:p>
          <a:p>
            <a:r>
              <a:rPr lang="en-US" sz="1800" dirty="0">
                <a:solidFill>
                  <a:srgbClr val="0451A5"/>
                </a:solidFill>
                <a:latin typeface="Consolas" panose="020B0609020204030204" pitchFamily="49" charset="0"/>
              </a:rPr>
              <a:t>  - shell: </a:t>
            </a:r>
            <a:r>
              <a:rPr lang="en-US" sz="1800" dirty="0" err="1">
                <a:solidFill>
                  <a:srgbClr val="007200"/>
                </a:solidFill>
                <a:latin typeface="Consolas" panose="020B0609020204030204" pitchFamily="49" charset="0"/>
              </a:rPr>
              <a:t>pwsh</a:t>
            </a:r>
            <a:endParaRPr lang="en-US" sz="1800" dirty="0">
              <a:solidFill>
                <a:srgbClr val="0451A5"/>
              </a:solidFill>
              <a:latin typeface="Consolas" panose="020B0609020204030204" pitchFamily="49" charset="0"/>
            </a:endParaRPr>
          </a:p>
          <a:p>
            <a:r>
              <a:rPr lang="en-US" sz="1800" dirty="0">
                <a:solidFill>
                  <a:srgbClr val="0451A5"/>
                </a:solidFill>
                <a:latin typeface="Consolas" panose="020B0609020204030204" pitchFamily="49" charset="0"/>
              </a:rPr>
              <a:t>    env:</a:t>
            </a:r>
          </a:p>
          <a:p>
            <a:r>
              <a:rPr lang="en-US" sz="1800" dirty="0">
                <a:solidFill>
                  <a:srgbClr val="0451A5"/>
                </a:solidFill>
                <a:latin typeface="Consolas" panose="020B0609020204030204" pitchFamily="49" charset="0"/>
              </a:rPr>
              <a:t>      DB_PASSWORD: </a:t>
            </a:r>
            <a:r>
              <a:rPr lang="en-US" sz="1800" dirty="0">
                <a:solidFill>
                  <a:srgbClr val="007200"/>
                </a:solidFill>
                <a:latin typeface="Consolas" panose="020B0609020204030204" pitchFamily="49" charset="0"/>
              </a:rPr>
              <a:t>${{ secrets. </a:t>
            </a:r>
            <a:r>
              <a:rPr lang="en-US" sz="1800" dirty="0" err="1">
                <a:solidFill>
                  <a:srgbClr val="007200"/>
                </a:solidFill>
                <a:latin typeface="Consolas" panose="020B0609020204030204" pitchFamily="49" charset="0"/>
              </a:rPr>
              <a:t>DBPassword</a:t>
            </a:r>
            <a:r>
              <a:rPr lang="en-US" sz="1800" dirty="0">
                <a:solidFill>
                  <a:srgbClr val="007200"/>
                </a:solidFill>
                <a:latin typeface="Consolas" panose="020B0609020204030204" pitchFamily="49" charset="0"/>
              </a:rPr>
              <a:t> }}</a:t>
            </a:r>
          </a:p>
          <a:p>
            <a:r>
              <a:rPr lang="en-US" sz="1800" dirty="0">
                <a:solidFill>
                  <a:srgbClr val="0451A5"/>
                </a:solidFill>
                <a:latin typeface="Consolas" panose="020B0609020204030204" pitchFamily="49" charset="0"/>
              </a:rPr>
              <a:t>    run: </a:t>
            </a:r>
            <a:r>
              <a:rPr lang="en-US" sz="1800" dirty="0">
                <a:solidFill>
                  <a:srgbClr val="007200"/>
                </a:solidFill>
                <a:latin typeface="Consolas" panose="020B0609020204030204" pitchFamily="49" charset="0"/>
              </a:rPr>
              <a:t>|</a:t>
            </a:r>
            <a:br>
              <a:rPr lang="en-US" sz="1800" dirty="0">
                <a:solidFill>
                  <a:srgbClr val="007200"/>
                </a:solidFill>
                <a:latin typeface="Consolas" panose="020B0609020204030204" pitchFamily="49" charset="0"/>
              </a:rPr>
            </a:br>
            <a:r>
              <a:rPr lang="en-US" sz="1800" dirty="0">
                <a:solidFill>
                  <a:srgbClr val="007200"/>
                </a:solidFill>
                <a:latin typeface="Consolas" panose="020B0609020204030204" pitchFamily="49" charset="0"/>
              </a:rPr>
              <a:t>      </a:t>
            </a:r>
            <a:r>
              <a:rPr lang="en-US" sz="1800" dirty="0" err="1">
                <a:solidFill>
                  <a:srgbClr val="007200"/>
                </a:solidFill>
                <a:latin typeface="Consolas" panose="020B0609020204030204" pitchFamily="49" charset="0"/>
              </a:rPr>
              <a:t>db_test</a:t>
            </a:r>
            <a:r>
              <a:rPr lang="en-US" sz="1800" dirty="0">
                <a:solidFill>
                  <a:srgbClr val="007200"/>
                </a:solidFill>
                <a:latin typeface="Consolas" panose="020B0609020204030204" pitchFamily="49" charset="0"/>
              </a:rPr>
              <a:t> "$</a:t>
            </a:r>
            <a:r>
              <a:rPr lang="en-US" sz="1800" dirty="0" err="1">
                <a:solidFill>
                  <a:srgbClr val="007200"/>
                </a:solidFill>
                <a:latin typeface="Consolas" panose="020B0609020204030204" pitchFamily="49" charset="0"/>
              </a:rPr>
              <a:t>env.DB_PASSWORD</a:t>
            </a:r>
            <a:r>
              <a:rPr lang="en-US" sz="1800" dirty="0">
                <a:solidFill>
                  <a:srgbClr val="007200"/>
                </a:solidFill>
                <a:latin typeface="Consolas" panose="020B0609020204030204" pitchFamily="49" charset="0"/>
              </a:rPr>
              <a:t>"</a:t>
            </a:r>
          </a:p>
        </p:txBody>
      </p:sp>
    </p:spTree>
    <p:extLst>
      <p:ext uri="{BB962C8B-B14F-4D97-AF65-F5344CB8AC3E}">
        <p14:creationId xmlns:p14="http://schemas.microsoft.com/office/powerpoint/2010/main" val="40068835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1276-2F19-4BAA-ACBA-DA11BA2BA631}"/>
              </a:ext>
            </a:extLst>
          </p:cNvPr>
          <p:cNvSpPr>
            <a:spLocks noGrp="1"/>
          </p:cNvSpPr>
          <p:nvPr>
            <p:ph type="title"/>
          </p:nvPr>
        </p:nvSpPr>
        <p:spPr/>
        <p:txBody>
          <a:bodyPr/>
          <a:lstStyle/>
          <a:p>
            <a:r>
              <a:rPr lang="en-US" dirty="0"/>
              <a:t>Describe Azure Pipelines</a:t>
            </a:r>
          </a:p>
        </p:txBody>
      </p:sp>
      <p:sp>
        <p:nvSpPr>
          <p:cNvPr id="3" name="Oval 2">
            <a:extLst>
              <a:ext uri="{FF2B5EF4-FFF2-40B4-BE49-F238E27FC236}">
                <a16:creationId xmlns:a16="http://schemas.microsoft.com/office/drawing/2014/main" id="{E7C9BC6C-C9EA-C67C-BC26-C073E4496A41}"/>
              </a:ext>
            </a:extLst>
          </p:cNvPr>
          <p:cNvSpPr>
            <a:spLocks/>
          </p:cNvSpPr>
          <p:nvPr/>
        </p:nvSpPr>
        <p:spPr bwMode="auto">
          <a:xfrm>
            <a:off x="549721" y="150050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8" name="Rectangle 7">
            <a:extLst>
              <a:ext uri="{FF2B5EF4-FFF2-40B4-BE49-F238E27FC236}">
                <a16:creationId xmlns:a16="http://schemas.microsoft.com/office/drawing/2014/main" id="{B522C13B-3B82-4EE7-B0E6-7ADAB05D6940}"/>
              </a:ext>
            </a:extLst>
          </p:cNvPr>
          <p:cNvSpPr/>
          <p:nvPr/>
        </p:nvSpPr>
        <p:spPr>
          <a:xfrm>
            <a:off x="1236982" y="1435359"/>
            <a:ext cx="10405297"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200" dirty="0">
                <a:solidFill>
                  <a:schemeClr val="tx1"/>
                </a:solidFill>
              </a:rPr>
              <a:t>Azure Pipelines is a cloud service that you can use to automatically build and test your code project and make it available to other users.</a:t>
            </a:r>
          </a:p>
        </p:txBody>
      </p:sp>
      <p:sp>
        <p:nvSpPr>
          <p:cNvPr id="4" name="Oval 3">
            <a:extLst>
              <a:ext uri="{FF2B5EF4-FFF2-40B4-BE49-F238E27FC236}">
                <a16:creationId xmlns:a16="http://schemas.microsoft.com/office/drawing/2014/main" id="{29CCA03B-E2E8-451A-7EB5-FEC6C7B56EDA}"/>
              </a:ext>
            </a:extLst>
          </p:cNvPr>
          <p:cNvSpPr>
            <a:spLocks/>
          </p:cNvSpPr>
          <p:nvPr/>
        </p:nvSpPr>
        <p:spPr bwMode="auto">
          <a:xfrm>
            <a:off x="549721" y="277708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2" name="Rectangle 11">
            <a:extLst>
              <a:ext uri="{FF2B5EF4-FFF2-40B4-BE49-F238E27FC236}">
                <a16:creationId xmlns:a16="http://schemas.microsoft.com/office/drawing/2014/main" id="{1ABC424A-650F-41DD-A370-5ECE664350FE}"/>
              </a:ext>
            </a:extLst>
          </p:cNvPr>
          <p:cNvSpPr/>
          <p:nvPr/>
        </p:nvSpPr>
        <p:spPr>
          <a:xfrm>
            <a:off x="1237785" y="2869962"/>
            <a:ext cx="10374778" cy="3200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2200" dirty="0">
                <a:solidFill>
                  <a:schemeClr val="tx1"/>
                </a:solidFill>
                <a:latin typeface="+mj-lt"/>
              </a:rPr>
              <a:t>Works great with Continuous Integration and Continuous Delivery:</a:t>
            </a:r>
          </a:p>
          <a:p>
            <a:pPr marL="465138" indent="-236538">
              <a:spcAft>
                <a:spcPts val="1200"/>
              </a:spcAft>
              <a:buFont typeface="Arial"/>
              <a:buChar char="•"/>
            </a:pPr>
            <a:r>
              <a:rPr lang="en-US" sz="1800" dirty="0">
                <a:solidFill>
                  <a:schemeClr val="tx1"/>
                </a:solidFill>
              </a:rPr>
              <a:t>Work with any language or platform – Python, Java, PHP, Ruby, C#, and Go</a:t>
            </a:r>
            <a:endParaRPr lang="en-US" sz="1800" dirty="0">
              <a:solidFill>
                <a:schemeClr val="tx1"/>
              </a:solidFill>
              <a:cs typeface="Segoe UI"/>
            </a:endParaRPr>
          </a:p>
          <a:p>
            <a:pPr marL="465138" indent="-236538">
              <a:spcAft>
                <a:spcPts val="1200"/>
              </a:spcAft>
              <a:buFont typeface="Arial"/>
              <a:buChar char="•"/>
            </a:pPr>
            <a:r>
              <a:rPr lang="en-US" sz="1800" dirty="0">
                <a:solidFill>
                  <a:schemeClr val="tx1"/>
                </a:solidFill>
              </a:rPr>
              <a:t>Deploy to different types of targets at the same time</a:t>
            </a:r>
            <a:endParaRPr lang="en-US" sz="1800" dirty="0">
              <a:solidFill>
                <a:schemeClr val="tx1"/>
              </a:solidFill>
              <a:cs typeface="Segoe UI"/>
            </a:endParaRPr>
          </a:p>
          <a:p>
            <a:pPr marL="465138" indent="-236538">
              <a:spcAft>
                <a:spcPts val="1200"/>
              </a:spcAft>
              <a:buFont typeface="Arial"/>
              <a:buChar char="•"/>
            </a:pPr>
            <a:r>
              <a:rPr lang="en-US" sz="1800" dirty="0">
                <a:solidFill>
                  <a:schemeClr val="tx1"/>
                </a:solidFill>
              </a:rPr>
              <a:t>Integrate with Azure deployments – Container registries, virtual machines, Azure services, or any on-premises or cloud target (Microsoft Azure, Google Cloud, or AWS)</a:t>
            </a:r>
            <a:endParaRPr lang="en-US" sz="1800" dirty="0">
              <a:solidFill>
                <a:schemeClr val="tx1"/>
              </a:solidFill>
              <a:cs typeface="Segoe UI"/>
            </a:endParaRPr>
          </a:p>
          <a:p>
            <a:pPr marL="465138" indent="-236538">
              <a:spcAft>
                <a:spcPts val="1200"/>
              </a:spcAft>
              <a:buFont typeface="Arial"/>
              <a:buChar char="•"/>
            </a:pPr>
            <a:r>
              <a:rPr lang="en-US" sz="1800" dirty="0">
                <a:solidFill>
                  <a:schemeClr val="tx1"/>
                </a:solidFill>
              </a:rPr>
              <a:t>Build on Windows, Linux, or macOS machines</a:t>
            </a:r>
            <a:endParaRPr lang="en-US" sz="1800" dirty="0">
              <a:solidFill>
                <a:schemeClr val="tx1"/>
              </a:solidFill>
              <a:cs typeface="Segoe UI"/>
            </a:endParaRPr>
          </a:p>
          <a:p>
            <a:pPr marL="465138" indent="-236538">
              <a:spcAft>
                <a:spcPts val="1200"/>
              </a:spcAft>
              <a:buFont typeface="Arial"/>
              <a:buChar char="•"/>
            </a:pPr>
            <a:r>
              <a:rPr lang="en-US" sz="1800" dirty="0">
                <a:solidFill>
                  <a:schemeClr val="tx1"/>
                </a:solidFill>
              </a:rPr>
              <a:t>Integrate with GitHub</a:t>
            </a:r>
            <a:endParaRPr lang="en-US" sz="1800" dirty="0">
              <a:solidFill>
                <a:schemeClr val="tx1"/>
              </a:solidFill>
              <a:cs typeface="Segoe UI"/>
            </a:endParaRPr>
          </a:p>
          <a:p>
            <a:pPr marL="465138" indent="-236538">
              <a:spcAft>
                <a:spcPts val="1200"/>
              </a:spcAft>
              <a:buFont typeface="Arial"/>
              <a:buChar char="•"/>
            </a:pPr>
            <a:r>
              <a:rPr lang="en-US" sz="1800" dirty="0">
                <a:solidFill>
                  <a:schemeClr val="tx1"/>
                </a:solidFill>
              </a:rPr>
              <a:t>Work with open-source projects</a:t>
            </a:r>
            <a:endParaRPr lang="en-US" sz="1800" dirty="0">
              <a:solidFill>
                <a:schemeClr val="tx1"/>
              </a:solidFill>
              <a:cs typeface="Segoe UI"/>
            </a:endParaRPr>
          </a:p>
        </p:txBody>
      </p:sp>
    </p:spTree>
    <p:extLst>
      <p:ext uri="{BB962C8B-B14F-4D97-AF65-F5344CB8AC3E}">
        <p14:creationId xmlns:p14="http://schemas.microsoft.com/office/powerpoint/2010/main" val="42764189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itle 161">
            <a:extLst>
              <a:ext uri="{FF2B5EF4-FFF2-40B4-BE49-F238E27FC236}">
                <a16:creationId xmlns:a16="http://schemas.microsoft.com/office/drawing/2014/main" id="{A8A35675-4814-4068-8991-F4BFC81ABC9C}"/>
              </a:ext>
            </a:extLst>
          </p:cNvPr>
          <p:cNvSpPr>
            <a:spLocks noGrp="1"/>
          </p:cNvSpPr>
          <p:nvPr>
            <p:ph type="title"/>
          </p:nvPr>
        </p:nvSpPr>
        <p:spPr/>
        <p:txBody>
          <a:bodyPr/>
          <a:lstStyle/>
          <a:p>
            <a:r>
              <a:rPr lang="en-US" dirty="0"/>
              <a:t>Understand Azure Pipelines key terms</a:t>
            </a:r>
          </a:p>
        </p:txBody>
      </p:sp>
      <p:sp>
        <p:nvSpPr>
          <p:cNvPr id="11" name="Rectangle 10">
            <a:extLst>
              <a:ext uri="{FF2B5EF4-FFF2-40B4-BE49-F238E27FC236}">
                <a16:creationId xmlns:a16="http://schemas.microsoft.com/office/drawing/2014/main" id="{93F2BF45-79CF-15D3-EF67-AF1A7D728296}"/>
              </a:ext>
              <a:ext uri="{C183D7F6-B498-43B3-948B-1728B52AA6E4}">
                <adec:decorative xmlns:adec="http://schemas.microsoft.com/office/drawing/2017/decorative" val="1"/>
              </a:ext>
            </a:extLst>
          </p:cNvPr>
          <p:cNvSpPr>
            <a:spLocks/>
          </p:cNvSpPr>
          <p:nvPr/>
        </p:nvSpPr>
        <p:spPr bwMode="auto">
          <a:xfrm>
            <a:off x="2" y="1153089"/>
            <a:ext cx="12192000" cy="3444146"/>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dirty="0" err="1">
              <a:solidFill>
                <a:schemeClr val="tx1"/>
              </a:solidFill>
            </a:endParaRPr>
          </a:p>
        </p:txBody>
      </p:sp>
      <p:pic>
        <p:nvPicPr>
          <p:cNvPr id="4" name="Picture 3" descr="A diagram of the Azure Pipelines key terms including Trigger followed by a Pipeline with multiple stages, followed by a Stage with Agents and Jobs with DependsOn, followed by Steps with scripts and tasks, finalizing in Publish build artifacts and Azure App Service deploy and invoke REST API.">
            <a:extLst>
              <a:ext uri="{FF2B5EF4-FFF2-40B4-BE49-F238E27FC236}">
                <a16:creationId xmlns:a16="http://schemas.microsoft.com/office/drawing/2014/main" id="{D901D76A-7B7E-4B20-ACD4-77B3516D7209}"/>
              </a:ext>
            </a:extLst>
          </p:cNvPr>
          <p:cNvPicPr>
            <a:picLocks noChangeAspect="1"/>
          </p:cNvPicPr>
          <p:nvPr/>
        </p:nvPicPr>
        <p:blipFill rotWithShape="1">
          <a:blip r:embed="rId3"/>
          <a:srcRect t="1543" b="1543"/>
          <a:stretch/>
        </p:blipFill>
        <p:spPr>
          <a:xfrm>
            <a:off x="1468103" y="1239988"/>
            <a:ext cx="9255794" cy="3270347"/>
          </a:xfrm>
          <a:prstGeom prst="rect">
            <a:avLst/>
          </a:prstGeom>
        </p:spPr>
      </p:pic>
      <p:sp>
        <p:nvSpPr>
          <p:cNvPr id="67" name="Rectangle 66">
            <a:extLst>
              <a:ext uri="{FF2B5EF4-FFF2-40B4-BE49-F238E27FC236}">
                <a16:creationId xmlns:a16="http://schemas.microsoft.com/office/drawing/2014/main" id="{330E6CBB-91E7-4EF5-8667-9D570784F539}"/>
              </a:ext>
            </a:extLst>
          </p:cNvPr>
          <p:cNvSpPr>
            <a:spLocks/>
          </p:cNvSpPr>
          <p:nvPr/>
        </p:nvSpPr>
        <p:spPr>
          <a:xfrm>
            <a:off x="588263" y="5099856"/>
            <a:ext cx="3184524" cy="338554"/>
          </a:xfrm>
          <a:prstGeom prst="rect">
            <a:avLst/>
          </a:prstGeom>
        </p:spPr>
        <p:txBody>
          <a:bodyPr wrap="square" lIns="0" tIns="0" rIns="0" bIns="0" anchor="ctr">
            <a:spAutoFit/>
          </a:bodyPr>
          <a:lstStyle/>
          <a:p>
            <a:pPr algn="ctr">
              <a:spcAft>
                <a:spcPts val="588"/>
              </a:spcAft>
            </a:pPr>
            <a:r>
              <a:rPr lang="en-US" sz="2200" dirty="0">
                <a:cs typeface="Segoe UI Semibold" panose="020B0702040204020203" pitchFamily="34" charset="0"/>
              </a:rPr>
              <a:t>Continuous Delivery (CD)</a:t>
            </a:r>
          </a:p>
        </p:txBody>
      </p:sp>
      <p:sp>
        <p:nvSpPr>
          <p:cNvPr id="68" name="Rectangle 67">
            <a:extLst>
              <a:ext uri="{FF2B5EF4-FFF2-40B4-BE49-F238E27FC236}">
                <a16:creationId xmlns:a16="http://schemas.microsoft.com/office/drawing/2014/main" id="{3B7D114C-8F03-41BA-B0A5-92E065320C64}"/>
              </a:ext>
            </a:extLst>
          </p:cNvPr>
          <p:cNvSpPr>
            <a:spLocks/>
          </p:cNvSpPr>
          <p:nvPr/>
        </p:nvSpPr>
        <p:spPr>
          <a:xfrm>
            <a:off x="4154284" y="5099856"/>
            <a:ext cx="3538391" cy="338554"/>
          </a:xfrm>
          <a:prstGeom prst="rect">
            <a:avLst/>
          </a:prstGeom>
        </p:spPr>
        <p:txBody>
          <a:bodyPr wrap="square" lIns="0" tIns="0" rIns="0" bIns="0" anchor="ctr">
            <a:spAutoFit/>
          </a:bodyPr>
          <a:lstStyle/>
          <a:p>
            <a:pPr algn="ctr">
              <a:spcAft>
                <a:spcPts val="588"/>
              </a:spcAft>
            </a:pPr>
            <a:r>
              <a:rPr lang="en-US" sz="2200" dirty="0">
                <a:cs typeface="Segoe UI Semibold" panose="020B0702040204020203" pitchFamily="34" charset="0"/>
              </a:rPr>
              <a:t>Continuous Integration (CI)</a:t>
            </a:r>
          </a:p>
        </p:txBody>
      </p:sp>
      <p:sp>
        <p:nvSpPr>
          <p:cNvPr id="48" name="Rectangle 47">
            <a:extLst>
              <a:ext uri="{FF2B5EF4-FFF2-40B4-BE49-F238E27FC236}">
                <a16:creationId xmlns:a16="http://schemas.microsoft.com/office/drawing/2014/main" id="{E8CD73DB-E619-46CB-9821-537A64633E69}"/>
              </a:ext>
            </a:extLst>
          </p:cNvPr>
          <p:cNvSpPr>
            <a:spLocks/>
          </p:cNvSpPr>
          <p:nvPr/>
        </p:nvSpPr>
        <p:spPr>
          <a:xfrm>
            <a:off x="8074172" y="5099856"/>
            <a:ext cx="3538391" cy="338554"/>
          </a:xfrm>
          <a:prstGeom prst="rect">
            <a:avLst/>
          </a:prstGeom>
        </p:spPr>
        <p:txBody>
          <a:bodyPr wrap="square" lIns="0" tIns="0" rIns="0" bIns="0" anchor="ctr">
            <a:spAutoFit/>
          </a:bodyPr>
          <a:lstStyle/>
          <a:p>
            <a:pPr algn="ctr">
              <a:spcAft>
                <a:spcPts val="588"/>
              </a:spcAft>
            </a:pPr>
            <a:r>
              <a:rPr lang="en-US" sz="2200" dirty="0">
                <a:cs typeface="Segoe UI Semibold" panose="020B0702040204020203" pitchFamily="34" charset="0"/>
              </a:rPr>
              <a:t>Deployment target</a:t>
            </a:r>
          </a:p>
        </p:txBody>
      </p:sp>
    </p:spTree>
    <p:extLst>
      <p:ext uri="{BB962C8B-B14F-4D97-AF65-F5344CB8AC3E}">
        <p14:creationId xmlns:p14="http://schemas.microsoft.com/office/powerpoint/2010/main" val="281071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6A7796-EC40-4A1C-B394-D560E714D47B}"/>
              </a:ext>
            </a:extLst>
          </p:cNvPr>
          <p:cNvSpPr>
            <a:spLocks noGrp="1"/>
          </p:cNvSpPr>
          <p:nvPr>
            <p:ph type="title"/>
          </p:nvPr>
        </p:nvSpPr>
        <p:spPr>
          <a:xfrm>
            <a:off x="678545" y="2757893"/>
            <a:ext cx="6220505" cy="1231043"/>
          </a:xfrm>
        </p:spPr>
        <p:txBody>
          <a:bodyPr/>
          <a:lstStyle/>
          <a:p>
            <a:r>
              <a:rPr lang="en-US" dirty="0"/>
              <a:t>Module 02: Manage Azure Pipeline agents and pools</a:t>
            </a:r>
          </a:p>
        </p:txBody>
      </p:sp>
    </p:spTree>
    <p:extLst>
      <p:ext uri="{BB962C8B-B14F-4D97-AF65-F5344CB8AC3E}">
        <p14:creationId xmlns:p14="http://schemas.microsoft.com/office/powerpoint/2010/main" val="188147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4409-1BE5-4C56-B261-C1B9CF174C12}"/>
              </a:ext>
            </a:extLst>
          </p:cNvPr>
          <p:cNvSpPr>
            <a:spLocks noGrp="1"/>
          </p:cNvSpPr>
          <p:nvPr>
            <p:ph type="title"/>
          </p:nvPr>
        </p:nvSpPr>
        <p:spPr/>
        <p:txBody>
          <a:bodyPr/>
          <a:lstStyle/>
          <a:p>
            <a:r>
              <a:rPr lang="en-US" sz="2800" dirty="0"/>
              <a:t>Choose between Microsoft-hosted versus self-hosted agents</a:t>
            </a:r>
          </a:p>
        </p:txBody>
      </p:sp>
      <p:sp>
        <p:nvSpPr>
          <p:cNvPr id="3" name="Text Placeholder 2">
            <a:extLst>
              <a:ext uri="{FF2B5EF4-FFF2-40B4-BE49-F238E27FC236}">
                <a16:creationId xmlns:a16="http://schemas.microsoft.com/office/drawing/2014/main" id="{D059A7C8-DE8E-5E02-D44C-D3720C5CC60E}"/>
              </a:ext>
            </a:extLst>
          </p:cNvPr>
          <p:cNvSpPr>
            <a:spLocks noGrp="1"/>
          </p:cNvSpPr>
          <p:nvPr>
            <p:ph type="body" sz="quarter" idx="17"/>
          </p:nvPr>
        </p:nvSpPr>
        <p:spPr/>
        <p:txBody>
          <a:bodyPr/>
          <a:lstStyle/>
          <a:p>
            <a:pPr marL="287338" indent="-287338">
              <a:spcAft>
                <a:spcPts val="1200"/>
              </a:spcAft>
              <a:buFont typeface="Arial" panose="020B0604020202020204" pitchFamily="34" charset="0"/>
              <a:buChar char="•"/>
            </a:pPr>
            <a:r>
              <a:rPr lang="en-US" sz="2200">
                <a:latin typeface="+mj-lt"/>
              </a:rPr>
              <a:t>You generally need at least one agent to build or deploy your project.</a:t>
            </a:r>
          </a:p>
          <a:p>
            <a:pPr marL="287338" indent="-287338">
              <a:spcAft>
                <a:spcPts val="1200"/>
              </a:spcAft>
              <a:buFont typeface="Arial" panose="020B0604020202020204" pitchFamily="34" charset="0"/>
              <a:buChar char="•"/>
            </a:pPr>
            <a:r>
              <a:rPr lang="en-US" sz="2200">
                <a:latin typeface="+mj-lt"/>
              </a:rPr>
              <a:t>An agent is installable software that runs one build or deployment job at a time.</a:t>
            </a:r>
            <a:endParaRPr lang="en-US" sz="2200" dirty="0">
              <a:latin typeface="+mj-lt"/>
              <a:cs typeface="Segoe UI Semibold"/>
            </a:endParaRPr>
          </a:p>
        </p:txBody>
      </p:sp>
      <p:sp>
        <p:nvSpPr>
          <p:cNvPr id="7" name="Rectangle 6">
            <a:extLst>
              <a:ext uri="{FF2B5EF4-FFF2-40B4-BE49-F238E27FC236}">
                <a16:creationId xmlns:a16="http://schemas.microsoft.com/office/drawing/2014/main" id="{FAFC39D4-DBB0-4EDD-8ECD-A0E81F839083}"/>
              </a:ext>
            </a:extLst>
          </p:cNvPr>
          <p:cNvSpPr/>
          <p:nvPr/>
        </p:nvSpPr>
        <p:spPr>
          <a:xfrm>
            <a:off x="588263" y="2641437"/>
            <a:ext cx="2730812" cy="338554"/>
          </a:xfrm>
          <a:prstGeom prst="rect">
            <a:avLst/>
          </a:prstGeom>
        </p:spPr>
        <p:txBody>
          <a:bodyPr wrap="none" lIns="0" tIns="0" rIns="0" bIns="0">
            <a:spAutoFit/>
          </a:bodyPr>
          <a:lstStyle/>
          <a:p>
            <a:r>
              <a:rPr lang="en-US" sz="2200" dirty="0">
                <a:latin typeface="+mj-lt"/>
              </a:rPr>
              <a:t>Two types of agents:</a:t>
            </a:r>
          </a:p>
        </p:txBody>
      </p:sp>
      <p:sp>
        <p:nvSpPr>
          <p:cNvPr id="4" name="Oval 3">
            <a:extLst>
              <a:ext uri="{FF2B5EF4-FFF2-40B4-BE49-F238E27FC236}">
                <a16:creationId xmlns:a16="http://schemas.microsoft.com/office/drawing/2014/main" id="{128FC21C-15DE-BDEC-F667-FAFA6A093D05}"/>
              </a:ext>
            </a:extLst>
          </p:cNvPr>
          <p:cNvSpPr>
            <a:spLocks/>
          </p:cNvSpPr>
          <p:nvPr/>
        </p:nvSpPr>
        <p:spPr bwMode="auto">
          <a:xfrm>
            <a:off x="549721" y="341373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1</a:t>
            </a:r>
          </a:p>
        </p:txBody>
      </p:sp>
      <p:sp>
        <p:nvSpPr>
          <p:cNvPr id="11" name="Rectangle 10">
            <a:extLst>
              <a:ext uri="{FF2B5EF4-FFF2-40B4-BE49-F238E27FC236}">
                <a16:creationId xmlns:a16="http://schemas.microsoft.com/office/drawing/2014/main" id="{B15AC1E3-CEA5-4F35-964D-B38D3DF60296}"/>
              </a:ext>
            </a:extLst>
          </p:cNvPr>
          <p:cNvSpPr/>
          <p:nvPr/>
        </p:nvSpPr>
        <p:spPr>
          <a:xfrm>
            <a:off x="1333500" y="3413739"/>
            <a:ext cx="10130010"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Microsoft-hosted agents </a:t>
            </a:r>
            <a:r>
              <a:rPr lang="en-US" sz="1800" dirty="0">
                <a:solidFill>
                  <a:schemeClr val="tx1"/>
                </a:solidFill>
              </a:rPr>
              <a:t>–</a:t>
            </a:r>
            <a:r>
              <a:rPr lang="en-US" sz="1800" dirty="0">
                <a:solidFill>
                  <a:schemeClr val="tx1"/>
                </a:solidFill>
                <a:latin typeface="+mj-lt"/>
              </a:rPr>
              <a:t> </a:t>
            </a:r>
            <a:r>
              <a:rPr lang="en-US" sz="1800" dirty="0">
                <a:solidFill>
                  <a:schemeClr val="tx1"/>
                </a:solidFill>
              </a:rPr>
              <a:t>Maintenance and upgrades are automatically done. Each time a pipeline is run, a fresh virtual machine (instance) is provided. </a:t>
            </a:r>
            <a:r>
              <a:rPr lang="en-US" sz="1800" dirty="0">
                <a:solidFill>
                  <a:srgbClr val="000000"/>
                </a:solidFill>
              </a:rPr>
              <a:t>There are time limits on jobs running on these agents</a:t>
            </a:r>
            <a:r>
              <a:rPr lang="en-US" sz="1800" dirty="0">
                <a:solidFill>
                  <a:schemeClr val="tx1"/>
                </a:solidFill>
              </a:rPr>
              <a:t>.</a:t>
            </a:r>
          </a:p>
        </p:txBody>
      </p:sp>
      <p:sp>
        <p:nvSpPr>
          <p:cNvPr id="5" name="Oval 4">
            <a:extLst>
              <a:ext uri="{FF2B5EF4-FFF2-40B4-BE49-F238E27FC236}">
                <a16:creationId xmlns:a16="http://schemas.microsoft.com/office/drawing/2014/main" id="{7DDC043B-17D6-C5BA-EC56-9F2C1B2BBA23}"/>
              </a:ext>
            </a:extLst>
          </p:cNvPr>
          <p:cNvSpPr>
            <a:spLocks/>
          </p:cNvSpPr>
          <p:nvPr/>
        </p:nvSpPr>
        <p:spPr bwMode="auto">
          <a:xfrm>
            <a:off x="549721" y="465545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800" b="1" dirty="0">
                <a:solidFill>
                  <a:schemeClr val="tx1"/>
                </a:solidFill>
              </a:rPr>
              <a:t>2</a:t>
            </a:r>
          </a:p>
        </p:txBody>
      </p:sp>
      <p:sp>
        <p:nvSpPr>
          <p:cNvPr id="15" name="Rectangle 14">
            <a:extLst>
              <a:ext uri="{FF2B5EF4-FFF2-40B4-BE49-F238E27FC236}">
                <a16:creationId xmlns:a16="http://schemas.microsoft.com/office/drawing/2014/main" id="{A68865EC-C8DC-4F5F-AFF6-C7BAE09AC1BF}"/>
              </a:ext>
            </a:extLst>
          </p:cNvPr>
          <p:cNvSpPr/>
          <p:nvPr/>
        </p:nvSpPr>
        <p:spPr>
          <a:xfrm>
            <a:off x="1333500" y="4655451"/>
            <a:ext cx="10130010"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Self-hosted agents </a:t>
            </a:r>
            <a:r>
              <a:rPr lang="en-US" sz="1800" dirty="0">
                <a:solidFill>
                  <a:schemeClr val="tx1"/>
                </a:solidFill>
              </a:rPr>
              <a:t>–</a:t>
            </a:r>
            <a:r>
              <a:rPr lang="en-US" sz="1800" dirty="0">
                <a:solidFill>
                  <a:schemeClr val="tx1"/>
                </a:solidFill>
                <a:latin typeface="+mj-lt"/>
              </a:rPr>
              <a:t> </a:t>
            </a:r>
            <a:r>
              <a:rPr lang="en-US" sz="1800" dirty="0">
                <a:solidFill>
                  <a:schemeClr val="tx1"/>
                </a:solidFill>
              </a:rPr>
              <a:t>You take care of maintenance and upgrades. Give you more control to install dependent software needed. Can be installed on Linux, macOS, Windows machines, or in a Linux Docker container. There are no time limits on jobs running on these agents.</a:t>
            </a:r>
          </a:p>
        </p:txBody>
      </p:sp>
    </p:spTree>
    <p:extLst>
      <p:ext uri="{BB962C8B-B14F-4D97-AF65-F5344CB8AC3E}">
        <p14:creationId xmlns:p14="http://schemas.microsoft.com/office/powerpoint/2010/main" val="18914910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4409-1BE5-4C56-B261-C1B9CF174C12}"/>
              </a:ext>
            </a:extLst>
          </p:cNvPr>
          <p:cNvSpPr>
            <a:spLocks noGrp="1"/>
          </p:cNvSpPr>
          <p:nvPr>
            <p:ph type="title"/>
          </p:nvPr>
        </p:nvSpPr>
        <p:spPr/>
        <p:txBody>
          <a:bodyPr/>
          <a:lstStyle/>
          <a:p>
            <a:r>
              <a:rPr lang="en-US" dirty="0"/>
              <a:t>Explore job types</a:t>
            </a:r>
          </a:p>
        </p:txBody>
      </p:sp>
      <p:sp>
        <p:nvSpPr>
          <p:cNvPr id="3" name="Text Placeholder 2">
            <a:extLst>
              <a:ext uri="{FF2B5EF4-FFF2-40B4-BE49-F238E27FC236}">
                <a16:creationId xmlns:a16="http://schemas.microsoft.com/office/drawing/2014/main" id="{6925519B-BD90-3015-E619-06C631FFB3ED}"/>
              </a:ext>
            </a:extLst>
          </p:cNvPr>
          <p:cNvSpPr>
            <a:spLocks noGrp="1"/>
          </p:cNvSpPr>
          <p:nvPr>
            <p:ph type="body" sz="quarter" idx="17"/>
          </p:nvPr>
        </p:nvSpPr>
        <p:spPr>
          <a:xfrm>
            <a:off x="584199" y="1386766"/>
            <a:ext cx="11011601" cy="338554"/>
          </a:xfrm>
        </p:spPr>
        <p:txBody>
          <a:bodyPr/>
          <a:lstStyle/>
          <a:p>
            <a:r>
              <a:rPr lang="en-US" sz="2200" dirty="0"/>
              <a:t>Four types of jobs:</a:t>
            </a:r>
          </a:p>
        </p:txBody>
      </p:sp>
      <p:sp>
        <p:nvSpPr>
          <p:cNvPr id="4" name="Oval 3">
            <a:extLst>
              <a:ext uri="{FF2B5EF4-FFF2-40B4-BE49-F238E27FC236}">
                <a16:creationId xmlns:a16="http://schemas.microsoft.com/office/drawing/2014/main" id="{BF666990-DB63-03EE-C4DB-36A266525530}"/>
              </a:ext>
            </a:extLst>
          </p:cNvPr>
          <p:cNvSpPr>
            <a:spLocks/>
          </p:cNvSpPr>
          <p:nvPr/>
        </p:nvSpPr>
        <p:spPr bwMode="auto">
          <a:xfrm>
            <a:off x="545542" y="2012959"/>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1</a:t>
            </a:r>
          </a:p>
        </p:txBody>
      </p:sp>
      <p:sp>
        <p:nvSpPr>
          <p:cNvPr id="11" name="Rectangle 10">
            <a:extLst>
              <a:ext uri="{FF2B5EF4-FFF2-40B4-BE49-F238E27FC236}">
                <a16:creationId xmlns:a16="http://schemas.microsoft.com/office/drawing/2014/main" id="{B15AC1E3-CEA5-4F35-964D-B38D3DF60296}"/>
              </a:ext>
            </a:extLst>
          </p:cNvPr>
          <p:cNvSpPr>
            <a:spLocks/>
          </p:cNvSpPr>
          <p:nvPr/>
        </p:nvSpPr>
        <p:spPr>
          <a:xfrm>
            <a:off x="1333500" y="2147870"/>
            <a:ext cx="10173776"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Agent pool jobs </a:t>
            </a:r>
            <a:r>
              <a:rPr lang="en-US" sz="1800" dirty="0">
                <a:solidFill>
                  <a:schemeClr val="tx1"/>
                </a:solidFill>
              </a:rPr>
              <a:t>– Jobs that run on an agent in an agent pool</a:t>
            </a:r>
          </a:p>
        </p:txBody>
      </p:sp>
      <p:sp>
        <p:nvSpPr>
          <p:cNvPr id="5" name="Oval 4">
            <a:extLst>
              <a:ext uri="{FF2B5EF4-FFF2-40B4-BE49-F238E27FC236}">
                <a16:creationId xmlns:a16="http://schemas.microsoft.com/office/drawing/2014/main" id="{FC79C5FA-46FF-FD98-8FCD-CD0A740F2256}"/>
              </a:ext>
            </a:extLst>
          </p:cNvPr>
          <p:cNvSpPr>
            <a:spLocks/>
          </p:cNvSpPr>
          <p:nvPr/>
        </p:nvSpPr>
        <p:spPr bwMode="auto">
          <a:xfrm>
            <a:off x="545542" y="2936271"/>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2</a:t>
            </a:r>
          </a:p>
        </p:txBody>
      </p:sp>
      <p:sp>
        <p:nvSpPr>
          <p:cNvPr id="15" name="Rectangle 14">
            <a:extLst>
              <a:ext uri="{FF2B5EF4-FFF2-40B4-BE49-F238E27FC236}">
                <a16:creationId xmlns:a16="http://schemas.microsoft.com/office/drawing/2014/main" id="{A68865EC-C8DC-4F5F-AFF6-C7BAE09AC1BF}"/>
              </a:ext>
            </a:extLst>
          </p:cNvPr>
          <p:cNvSpPr>
            <a:spLocks/>
          </p:cNvSpPr>
          <p:nvPr/>
        </p:nvSpPr>
        <p:spPr>
          <a:xfrm>
            <a:off x="1333500" y="3071182"/>
            <a:ext cx="10173775"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Container jobs </a:t>
            </a:r>
            <a:r>
              <a:rPr lang="en-US" sz="1800" dirty="0">
                <a:solidFill>
                  <a:schemeClr val="tx1"/>
                </a:solidFill>
              </a:rPr>
              <a:t>– Jobs that run in a container on an agent in an agent pool</a:t>
            </a:r>
          </a:p>
        </p:txBody>
      </p:sp>
      <p:sp>
        <p:nvSpPr>
          <p:cNvPr id="6" name="Oval 5">
            <a:extLst>
              <a:ext uri="{FF2B5EF4-FFF2-40B4-BE49-F238E27FC236}">
                <a16:creationId xmlns:a16="http://schemas.microsoft.com/office/drawing/2014/main" id="{96BA9926-A00D-BA59-59D7-EFF8D0FF39FA}"/>
              </a:ext>
            </a:extLst>
          </p:cNvPr>
          <p:cNvSpPr>
            <a:spLocks/>
          </p:cNvSpPr>
          <p:nvPr/>
        </p:nvSpPr>
        <p:spPr bwMode="auto">
          <a:xfrm>
            <a:off x="545542" y="3859583"/>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3</a:t>
            </a:r>
          </a:p>
        </p:txBody>
      </p:sp>
      <p:sp>
        <p:nvSpPr>
          <p:cNvPr id="20" name="Rectangle 19">
            <a:extLst>
              <a:ext uri="{FF2B5EF4-FFF2-40B4-BE49-F238E27FC236}">
                <a16:creationId xmlns:a16="http://schemas.microsoft.com/office/drawing/2014/main" id="{C2F95A35-AF6C-48C8-AD5D-11B05B0C186B}"/>
              </a:ext>
            </a:extLst>
          </p:cNvPr>
          <p:cNvSpPr>
            <a:spLocks/>
          </p:cNvSpPr>
          <p:nvPr/>
        </p:nvSpPr>
        <p:spPr>
          <a:xfrm>
            <a:off x="1333500" y="3994494"/>
            <a:ext cx="1017377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Deployment group jobs </a:t>
            </a:r>
            <a:r>
              <a:rPr lang="en-US" sz="1800" dirty="0">
                <a:solidFill>
                  <a:schemeClr val="tx1"/>
                </a:solidFill>
              </a:rPr>
              <a:t>– Jobs that run on systems in a deployment group</a:t>
            </a:r>
          </a:p>
        </p:txBody>
      </p:sp>
      <p:sp>
        <p:nvSpPr>
          <p:cNvPr id="8" name="Oval 7">
            <a:extLst>
              <a:ext uri="{FF2B5EF4-FFF2-40B4-BE49-F238E27FC236}">
                <a16:creationId xmlns:a16="http://schemas.microsoft.com/office/drawing/2014/main" id="{7F8405D4-0F23-401C-BB30-4522CE1C1375}"/>
              </a:ext>
            </a:extLst>
          </p:cNvPr>
          <p:cNvSpPr>
            <a:spLocks/>
          </p:cNvSpPr>
          <p:nvPr/>
        </p:nvSpPr>
        <p:spPr bwMode="auto">
          <a:xfrm>
            <a:off x="545542" y="4782895"/>
            <a:ext cx="546821" cy="546821"/>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defTabSz="914400"/>
            <a:r>
              <a:rPr lang="en-US" sz="2800" b="1" dirty="0"/>
              <a:t>4</a:t>
            </a:r>
          </a:p>
        </p:txBody>
      </p:sp>
      <p:sp>
        <p:nvSpPr>
          <p:cNvPr id="22" name="Rectangle 21">
            <a:extLst>
              <a:ext uri="{FF2B5EF4-FFF2-40B4-BE49-F238E27FC236}">
                <a16:creationId xmlns:a16="http://schemas.microsoft.com/office/drawing/2014/main" id="{3B0C6EFE-514C-44E9-8DC1-65507BA16D77}"/>
              </a:ext>
            </a:extLst>
          </p:cNvPr>
          <p:cNvSpPr>
            <a:spLocks/>
          </p:cNvSpPr>
          <p:nvPr/>
        </p:nvSpPr>
        <p:spPr>
          <a:xfrm>
            <a:off x="1333500" y="4917806"/>
            <a:ext cx="1017377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1800" dirty="0">
                <a:solidFill>
                  <a:schemeClr val="tx1"/>
                </a:solidFill>
                <a:latin typeface="+mj-lt"/>
              </a:rPr>
              <a:t>Agentless jobs </a:t>
            </a:r>
            <a:r>
              <a:rPr lang="en-US" sz="1800" dirty="0">
                <a:solidFill>
                  <a:schemeClr val="tx1"/>
                </a:solidFill>
              </a:rPr>
              <a:t>– Jobs that run on the Azure DevOps server (also called Server Jobs)</a:t>
            </a:r>
          </a:p>
        </p:txBody>
      </p:sp>
    </p:spTree>
    <p:extLst>
      <p:ext uri="{BB962C8B-B14F-4D97-AF65-F5344CB8AC3E}">
        <p14:creationId xmlns:p14="http://schemas.microsoft.com/office/powerpoint/2010/main" val="41261135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6A47-A6AC-4E1E-BAF7-A5F0D60237BB}"/>
              </a:ext>
            </a:extLst>
          </p:cNvPr>
          <p:cNvSpPr>
            <a:spLocks noGrp="1"/>
          </p:cNvSpPr>
          <p:nvPr>
            <p:ph type="title"/>
          </p:nvPr>
        </p:nvSpPr>
        <p:spPr/>
        <p:txBody>
          <a:bodyPr/>
          <a:lstStyle/>
          <a:p>
            <a:r>
              <a:rPr lang="en-US" dirty="0"/>
              <a:t>Introduction to agent pools</a:t>
            </a:r>
          </a:p>
        </p:txBody>
      </p:sp>
      <p:sp>
        <p:nvSpPr>
          <p:cNvPr id="24" name="Rectangle 23">
            <a:extLst>
              <a:ext uri="{FF2B5EF4-FFF2-40B4-BE49-F238E27FC236}">
                <a16:creationId xmlns:a16="http://schemas.microsoft.com/office/drawing/2014/main" id="{93F2BF45-79CF-15D3-EF67-AF1A7D728296}"/>
              </a:ext>
              <a:ext uri="{C183D7F6-B498-43B3-948B-1728B52AA6E4}">
                <adec:decorative xmlns:adec="http://schemas.microsoft.com/office/drawing/2017/decorative" val="1"/>
              </a:ext>
            </a:extLst>
          </p:cNvPr>
          <p:cNvSpPr>
            <a:spLocks/>
          </p:cNvSpPr>
          <p:nvPr/>
        </p:nvSpPr>
        <p:spPr bwMode="auto">
          <a:xfrm>
            <a:off x="0" y="1267097"/>
            <a:ext cx="12192000" cy="3299104"/>
          </a:xfrm>
          <a:prstGeom prst="rect">
            <a:avLst/>
          </a:prstGeom>
          <a:solidFill>
            <a:srgbClr val="FFFFFF"/>
          </a:solidFill>
          <a:ln w="38100">
            <a:solidFill>
              <a:srgbClr val="C73ECC"/>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281" rtl="0" eaLnBrk="1" latinLnBrk="0" hangingPunct="1">
              <a:defRPr sz="1765" kern="1200">
                <a:solidFill>
                  <a:schemeClr val="lt1"/>
                </a:solidFill>
                <a:latin typeface="+mn-lt"/>
                <a:ea typeface="+mn-ea"/>
                <a:cs typeface="+mn-cs"/>
              </a:defRPr>
            </a:lvl1pPr>
            <a:lvl2pPr marL="457140" algn="l" defTabSz="914281" rtl="0" eaLnBrk="1" latinLnBrk="0" hangingPunct="1">
              <a:defRPr sz="1765" kern="1200">
                <a:solidFill>
                  <a:schemeClr val="lt1"/>
                </a:solidFill>
                <a:latin typeface="+mn-lt"/>
                <a:ea typeface="+mn-ea"/>
                <a:cs typeface="+mn-cs"/>
              </a:defRPr>
            </a:lvl2pPr>
            <a:lvl3pPr marL="914281" algn="l" defTabSz="914281" rtl="0" eaLnBrk="1" latinLnBrk="0" hangingPunct="1">
              <a:defRPr sz="1765" kern="1200">
                <a:solidFill>
                  <a:schemeClr val="lt1"/>
                </a:solidFill>
                <a:latin typeface="+mn-lt"/>
                <a:ea typeface="+mn-ea"/>
                <a:cs typeface="+mn-cs"/>
              </a:defRPr>
            </a:lvl3pPr>
            <a:lvl4pPr marL="1371421" algn="l" defTabSz="914281" rtl="0" eaLnBrk="1" latinLnBrk="0" hangingPunct="1">
              <a:defRPr sz="1765" kern="1200">
                <a:solidFill>
                  <a:schemeClr val="lt1"/>
                </a:solidFill>
                <a:latin typeface="+mn-lt"/>
                <a:ea typeface="+mn-ea"/>
                <a:cs typeface="+mn-cs"/>
              </a:defRPr>
            </a:lvl4pPr>
            <a:lvl5pPr marL="1828562" algn="l" defTabSz="914281" rtl="0" eaLnBrk="1" latinLnBrk="0" hangingPunct="1">
              <a:defRPr sz="1765" kern="1200">
                <a:solidFill>
                  <a:schemeClr val="lt1"/>
                </a:solidFill>
                <a:latin typeface="+mn-lt"/>
                <a:ea typeface="+mn-ea"/>
                <a:cs typeface="+mn-cs"/>
              </a:defRPr>
            </a:lvl5pPr>
            <a:lvl6pPr marL="2285703" algn="l" defTabSz="914281" rtl="0" eaLnBrk="1" latinLnBrk="0" hangingPunct="1">
              <a:defRPr sz="1765" kern="1200">
                <a:solidFill>
                  <a:schemeClr val="lt1"/>
                </a:solidFill>
                <a:latin typeface="+mn-lt"/>
                <a:ea typeface="+mn-ea"/>
                <a:cs typeface="+mn-cs"/>
              </a:defRPr>
            </a:lvl6pPr>
            <a:lvl7pPr marL="2742843" algn="l" defTabSz="914281" rtl="0" eaLnBrk="1" latinLnBrk="0" hangingPunct="1">
              <a:defRPr sz="1765" kern="1200">
                <a:solidFill>
                  <a:schemeClr val="lt1"/>
                </a:solidFill>
                <a:latin typeface="+mn-lt"/>
                <a:ea typeface="+mn-ea"/>
                <a:cs typeface="+mn-cs"/>
              </a:defRPr>
            </a:lvl7pPr>
            <a:lvl8pPr marL="3199983" algn="l" defTabSz="914281" rtl="0" eaLnBrk="1" latinLnBrk="0" hangingPunct="1">
              <a:defRPr sz="1765" kern="1200">
                <a:solidFill>
                  <a:schemeClr val="lt1"/>
                </a:solidFill>
                <a:latin typeface="+mn-lt"/>
                <a:ea typeface="+mn-ea"/>
                <a:cs typeface="+mn-cs"/>
              </a:defRPr>
            </a:lvl8pPr>
            <a:lvl9pPr marL="3657125" algn="l" defTabSz="914281" rtl="0" eaLnBrk="1" latinLnBrk="0" hangingPunct="1">
              <a:defRPr sz="1765" kern="1200">
                <a:solidFill>
                  <a:schemeClr val="lt1"/>
                </a:solidFill>
                <a:latin typeface="+mn-lt"/>
                <a:ea typeface="+mn-ea"/>
                <a:cs typeface="+mn-cs"/>
              </a:defRPr>
            </a:lvl9pPr>
          </a:lstStyle>
          <a:p>
            <a:pPr algn="ctr" defTabSz="914367"/>
            <a:endParaRPr lang="en-US" dirty="0" err="1">
              <a:solidFill>
                <a:schemeClr val="tx1"/>
              </a:solidFill>
            </a:endParaRPr>
          </a:p>
        </p:txBody>
      </p:sp>
      <p:sp>
        <p:nvSpPr>
          <p:cNvPr id="10" name="Rectangle: Rounded Corners 9">
            <a:extLst>
              <a:ext uri="{FF2B5EF4-FFF2-40B4-BE49-F238E27FC236}">
                <a16:creationId xmlns:a16="http://schemas.microsoft.com/office/drawing/2014/main" id="{7C972412-96B3-40DF-A7B2-1B8058F15D7D}"/>
              </a:ext>
            </a:extLst>
          </p:cNvPr>
          <p:cNvSpPr/>
          <p:nvPr/>
        </p:nvSpPr>
        <p:spPr bwMode="auto">
          <a:xfrm>
            <a:off x="393700" y="1976433"/>
            <a:ext cx="4601848" cy="207162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dirty="0">
                <a:solidFill>
                  <a:schemeClr val="tx1"/>
                </a:solidFill>
                <a:latin typeface="+mj-lt"/>
                <a:ea typeface="Segoe UI" pitchFamily="34" charset="0"/>
                <a:cs typeface="Segoe UI" pitchFamily="34" charset="0"/>
              </a:rPr>
              <a:t>Pool A</a:t>
            </a:r>
          </a:p>
        </p:txBody>
      </p:sp>
      <p:sp>
        <p:nvSpPr>
          <p:cNvPr id="12" name="Rectangle: Rounded Corners 11">
            <a:extLst>
              <a:ext uri="{FF2B5EF4-FFF2-40B4-BE49-F238E27FC236}">
                <a16:creationId xmlns:a16="http://schemas.microsoft.com/office/drawing/2014/main" id="{CF191A22-72AF-473E-B644-6186D095D036}"/>
              </a:ext>
            </a:extLst>
          </p:cNvPr>
          <p:cNvSpPr/>
          <p:nvPr/>
        </p:nvSpPr>
        <p:spPr bwMode="auto">
          <a:xfrm>
            <a:off x="592379" y="2662495"/>
            <a:ext cx="6714112" cy="1229314"/>
          </a:xfrm>
          <a:prstGeom prst="rect">
            <a:avLst/>
          </a:prstGeom>
          <a:solidFill>
            <a:schemeClr val="bg1"/>
          </a:solidFill>
          <a:ln w="1905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dirty="0">
                <a:solidFill>
                  <a:schemeClr val="tx1"/>
                </a:solidFill>
                <a:latin typeface="+mj-lt"/>
                <a:ea typeface="Segoe UI" pitchFamily="34" charset="0"/>
                <a:cs typeface="Segoe UI" pitchFamily="34" charset="0"/>
              </a:rPr>
              <a:t>Machine</a:t>
            </a:r>
          </a:p>
        </p:txBody>
      </p:sp>
      <p:sp>
        <p:nvSpPr>
          <p:cNvPr id="13" name="Rectangle: Rounded Corners 12">
            <a:extLst>
              <a:ext uri="{FF2B5EF4-FFF2-40B4-BE49-F238E27FC236}">
                <a16:creationId xmlns:a16="http://schemas.microsoft.com/office/drawing/2014/main" id="{C666CC7A-5C6B-49CB-8274-033DA2576788}"/>
              </a:ext>
            </a:extLst>
          </p:cNvPr>
          <p:cNvSpPr/>
          <p:nvPr/>
        </p:nvSpPr>
        <p:spPr bwMode="auto">
          <a:xfrm>
            <a:off x="740220" y="3273911"/>
            <a:ext cx="203741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5" name="Rectangle: Rounded Corners 14">
            <a:extLst>
              <a:ext uri="{FF2B5EF4-FFF2-40B4-BE49-F238E27FC236}">
                <a16:creationId xmlns:a16="http://schemas.microsoft.com/office/drawing/2014/main" id="{98FDE853-E4E1-40D3-B3D0-24FF13FDFADD}"/>
              </a:ext>
            </a:extLst>
          </p:cNvPr>
          <p:cNvSpPr/>
          <p:nvPr/>
        </p:nvSpPr>
        <p:spPr bwMode="auto">
          <a:xfrm>
            <a:off x="2930722" y="3273911"/>
            <a:ext cx="203741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4" name="Rectangle: Rounded Corners 13">
            <a:extLst>
              <a:ext uri="{FF2B5EF4-FFF2-40B4-BE49-F238E27FC236}">
                <a16:creationId xmlns:a16="http://schemas.microsoft.com/office/drawing/2014/main" id="{262BC3F5-2503-41DA-A960-1ABE67AFA5F9}"/>
              </a:ext>
            </a:extLst>
          </p:cNvPr>
          <p:cNvSpPr/>
          <p:nvPr/>
        </p:nvSpPr>
        <p:spPr bwMode="auto">
          <a:xfrm>
            <a:off x="5121227" y="3273911"/>
            <a:ext cx="203741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1" name="Rectangle: Rounded Corners 10">
            <a:extLst>
              <a:ext uri="{FF2B5EF4-FFF2-40B4-BE49-F238E27FC236}">
                <a16:creationId xmlns:a16="http://schemas.microsoft.com/office/drawing/2014/main" id="{83426134-0567-4AE0-9604-0B574637F34B}"/>
              </a:ext>
            </a:extLst>
          </p:cNvPr>
          <p:cNvSpPr/>
          <p:nvPr/>
        </p:nvSpPr>
        <p:spPr bwMode="auto">
          <a:xfrm>
            <a:off x="5116537" y="1968843"/>
            <a:ext cx="6654549" cy="2071622"/>
          </a:xfrm>
          <a:prstGeom prst="rect">
            <a:avLst/>
          </a:prstGeom>
          <a:noFill/>
          <a:ln w="19050">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a:solidFill>
                  <a:schemeClr val="tx1"/>
                </a:solidFill>
                <a:latin typeface="+mj-lt"/>
                <a:ea typeface="Segoe UI" pitchFamily="34" charset="0"/>
                <a:cs typeface="Segoe UI" pitchFamily="34" charset="0"/>
              </a:rPr>
              <a:t>Pool B</a:t>
            </a:r>
          </a:p>
        </p:txBody>
      </p:sp>
      <p:sp>
        <p:nvSpPr>
          <p:cNvPr id="16" name="Rectangle: Rounded Corners 15">
            <a:extLst>
              <a:ext uri="{FF2B5EF4-FFF2-40B4-BE49-F238E27FC236}">
                <a16:creationId xmlns:a16="http://schemas.microsoft.com/office/drawing/2014/main" id="{A509BD1B-2536-4E21-AF30-1B95712762DE}"/>
              </a:ext>
            </a:extLst>
          </p:cNvPr>
          <p:cNvSpPr/>
          <p:nvPr/>
        </p:nvSpPr>
        <p:spPr bwMode="auto">
          <a:xfrm>
            <a:off x="7525207" y="2654907"/>
            <a:ext cx="4052294" cy="1229314"/>
          </a:xfrm>
          <a:prstGeom prst="rect">
            <a:avLst/>
          </a:prstGeom>
          <a:solidFill>
            <a:schemeClr val="bg1"/>
          </a:solidFill>
          <a:ln w="19050">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Aft>
                <a:spcPts val="1200"/>
              </a:spcAft>
            </a:pPr>
            <a:r>
              <a:rPr lang="en-US" sz="2200">
                <a:solidFill>
                  <a:schemeClr val="tx1"/>
                </a:solidFill>
                <a:latin typeface="+mj-lt"/>
                <a:ea typeface="Segoe UI" pitchFamily="34" charset="0"/>
                <a:cs typeface="Segoe UI" pitchFamily="34" charset="0"/>
              </a:rPr>
              <a:t>Machine</a:t>
            </a:r>
          </a:p>
        </p:txBody>
      </p:sp>
      <p:sp>
        <p:nvSpPr>
          <p:cNvPr id="18" name="Rectangle: Rounded Corners 17">
            <a:extLst>
              <a:ext uri="{FF2B5EF4-FFF2-40B4-BE49-F238E27FC236}">
                <a16:creationId xmlns:a16="http://schemas.microsoft.com/office/drawing/2014/main" id="{55F15D62-B24A-4383-9AFB-E33258DE33C9}"/>
              </a:ext>
            </a:extLst>
          </p:cNvPr>
          <p:cNvSpPr/>
          <p:nvPr/>
        </p:nvSpPr>
        <p:spPr bwMode="auto">
          <a:xfrm>
            <a:off x="7669850" y="3273911"/>
            <a:ext cx="181594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17" name="Rectangle: Rounded Corners 16">
            <a:extLst>
              <a:ext uri="{FF2B5EF4-FFF2-40B4-BE49-F238E27FC236}">
                <a16:creationId xmlns:a16="http://schemas.microsoft.com/office/drawing/2014/main" id="{87201495-AB5B-4511-97F5-0B0E800511AF}"/>
              </a:ext>
            </a:extLst>
          </p:cNvPr>
          <p:cNvSpPr/>
          <p:nvPr/>
        </p:nvSpPr>
        <p:spPr bwMode="auto">
          <a:xfrm>
            <a:off x="9616909" y="3273911"/>
            <a:ext cx="1815948" cy="46090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800" dirty="0">
                <a:solidFill>
                  <a:schemeClr val="tx1"/>
                </a:solidFill>
                <a:ea typeface="Segoe UI" pitchFamily="34" charset="0"/>
                <a:cs typeface="Segoe UI" pitchFamily="34" charset="0"/>
              </a:rPr>
              <a:t>Agent</a:t>
            </a:r>
          </a:p>
        </p:txBody>
      </p:sp>
      <p:sp>
        <p:nvSpPr>
          <p:cNvPr id="26" name="Rectangle 25">
            <a:extLst>
              <a:ext uri="{FF2B5EF4-FFF2-40B4-BE49-F238E27FC236}">
                <a16:creationId xmlns:a16="http://schemas.microsoft.com/office/drawing/2014/main" id="{330E6CBB-91E7-4EF5-8667-9D570784F539}"/>
              </a:ext>
            </a:extLst>
          </p:cNvPr>
          <p:cNvSpPr>
            <a:spLocks/>
          </p:cNvSpPr>
          <p:nvPr/>
        </p:nvSpPr>
        <p:spPr>
          <a:xfrm>
            <a:off x="588261" y="4874249"/>
            <a:ext cx="3306915" cy="553998"/>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You can organize agents into agent pools.</a:t>
            </a:r>
          </a:p>
        </p:txBody>
      </p:sp>
      <p:sp>
        <p:nvSpPr>
          <p:cNvPr id="27" name="Rectangle 26">
            <a:extLst>
              <a:ext uri="{FF2B5EF4-FFF2-40B4-BE49-F238E27FC236}">
                <a16:creationId xmlns:a16="http://schemas.microsoft.com/office/drawing/2014/main" id="{3B7D114C-8F03-41BA-B0A5-92E065320C64}"/>
              </a:ext>
            </a:extLst>
          </p:cNvPr>
          <p:cNvSpPr>
            <a:spLocks/>
          </p:cNvSpPr>
          <p:nvPr/>
        </p:nvSpPr>
        <p:spPr>
          <a:xfrm>
            <a:off x="4450922" y="4874249"/>
            <a:ext cx="3306915" cy="553998"/>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An agent pool defines the sharing boundary. </a:t>
            </a:r>
          </a:p>
        </p:txBody>
      </p:sp>
      <p:sp>
        <p:nvSpPr>
          <p:cNvPr id="28" name="Rectangle 27">
            <a:extLst>
              <a:ext uri="{FF2B5EF4-FFF2-40B4-BE49-F238E27FC236}">
                <a16:creationId xmlns:a16="http://schemas.microsoft.com/office/drawing/2014/main" id="{E8CD73DB-E619-46CB-9821-537A64633E69}"/>
              </a:ext>
            </a:extLst>
          </p:cNvPr>
          <p:cNvSpPr>
            <a:spLocks/>
          </p:cNvSpPr>
          <p:nvPr/>
        </p:nvSpPr>
        <p:spPr>
          <a:xfrm>
            <a:off x="8313584" y="4874249"/>
            <a:ext cx="3306915" cy="1107996"/>
          </a:xfrm>
          <a:prstGeom prst="rect">
            <a:avLst/>
          </a:prstGeom>
        </p:spPr>
        <p:txBody>
          <a:bodyPr wrap="square" lIns="0" tIns="0" rIns="0" bIns="0" anchor="ctr">
            <a:spAutoFit/>
          </a:bodyPr>
          <a:lstStyle>
            <a:defPPr>
              <a:defRPr lang="en-US"/>
            </a:defPPr>
            <a:lvl1pPr marL="0" algn="l" defTabSz="914281" rtl="0" eaLnBrk="1" latinLnBrk="0" hangingPunct="1">
              <a:defRPr sz="1765" kern="1200">
                <a:solidFill>
                  <a:schemeClr val="tx1"/>
                </a:solidFill>
                <a:latin typeface="+mn-lt"/>
                <a:ea typeface="+mn-ea"/>
                <a:cs typeface="+mn-cs"/>
              </a:defRPr>
            </a:lvl1pPr>
            <a:lvl2pPr marL="457140" algn="l" defTabSz="914281" rtl="0" eaLnBrk="1" latinLnBrk="0" hangingPunct="1">
              <a:defRPr sz="1765" kern="1200">
                <a:solidFill>
                  <a:schemeClr val="tx1"/>
                </a:solidFill>
                <a:latin typeface="+mn-lt"/>
                <a:ea typeface="+mn-ea"/>
                <a:cs typeface="+mn-cs"/>
              </a:defRPr>
            </a:lvl2pPr>
            <a:lvl3pPr marL="914281" algn="l" defTabSz="914281" rtl="0" eaLnBrk="1" latinLnBrk="0" hangingPunct="1">
              <a:defRPr sz="1765" kern="1200">
                <a:solidFill>
                  <a:schemeClr val="tx1"/>
                </a:solidFill>
                <a:latin typeface="+mn-lt"/>
                <a:ea typeface="+mn-ea"/>
                <a:cs typeface="+mn-cs"/>
              </a:defRPr>
            </a:lvl3pPr>
            <a:lvl4pPr marL="1371421" algn="l" defTabSz="914281" rtl="0" eaLnBrk="1" latinLnBrk="0" hangingPunct="1">
              <a:defRPr sz="1765" kern="1200">
                <a:solidFill>
                  <a:schemeClr val="tx1"/>
                </a:solidFill>
                <a:latin typeface="+mn-lt"/>
                <a:ea typeface="+mn-ea"/>
                <a:cs typeface="+mn-cs"/>
              </a:defRPr>
            </a:lvl4pPr>
            <a:lvl5pPr marL="1828562" algn="l" defTabSz="914281" rtl="0" eaLnBrk="1" latinLnBrk="0" hangingPunct="1">
              <a:defRPr sz="1765" kern="1200">
                <a:solidFill>
                  <a:schemeClr val="tx1"/>
                </a:solidFill>
                <a:latin typeface="+mn-lt"/>
                <a:ea typeface="+mn-ea"/>
                <a:cs typeface="+mn-cs"/>
              </a:defRPr>
            </a:lvl5pPr>
            <a:lvl6pPr marL="2285703" algn="l" defTabSz="914281" rtl="0" eaLnBrk="1" latinLnBrk="0" hangingPunct="1">
              <a:defRPr sz="1765" kern="1200">
                <a:solidFill>
                  <a:schemeClr val="tx1"/>
                </a:solidFill>
                <a:latin typeface="+mn-lt"/>
                <a:ea typeface="+mn-ea"/>
                <a:cs typeface="+mn-cs"/>
              </a:defRPr>
            </a:lvl6pPr>
            <a:lvl7pPr marL="2742843" algn="l" defTabSz="914281" rtl="0" eaLnBrk="1" latinLnBrk="0" hangingPunct="1">
              <a:defRPr sz="1765" kern="1200">
                <a:solidFill>
                  <a:schemeClr val="tx1"/>
                </a:solidFill>
                <a:latin typeface="+mn-lt"/>
                <a:ea typeface="+mn-ea"/>
                <a:cs typeface="+mn-cs"/>
              </a:defRPr>
            </a:lvl7pPr>
            <a:lvl8pPr marL="3199983" algn="l" defTabSz="914281" rtl="0" eaLnBrk="1" latinLnBrk="0" hangingPunct="1">
              <a:defRPr sz="1765" kern="1200">
                <a:solidFill>
                  <a:schemeClr val="tx1"/>
                </a:solidFill>
                <a:latin typeface="+mn-lt"/>
                <a:ea typeface="+mn-ea"/>
                <a:cs typeface="+mn-cs"/>
              </a:defRPr>
            </a:lvl8pPr>
            <a:lvl9pPr marL="3657125" algn="l" defTabSz="914281" rtl="0" eaLnBrk="1" latinLnBrk="0" hangingPunct="1">
              <a:defRPr sz="1765" kern="1200">
                <a:solidFill>
                  <a:schemeClr val="tx1"/>
                </a:solidFill>
                <a:latin typeface="+mn-lt"/>
                <a:ea typeface="+mn-ea"/>
                <a:cs typeface="+mn-cs"/>
              </a:defRPr>
            </a:lvl9pPr>
          </a:lstStyle>
          <a:p>
            <a:pPr algn="ctr">
              <a:spcAft>
                <a:spcPts val="1200"/>
              </a:spcAft>
            </a:pPr>
            <a:r>
              <a:rPr lang="en-US" sz="1800" dirty="0">
                <a:cs typeface="Segoe UI Semibold" panose="020B0702040204020203" pitchFamily="34" charset="0"/>
              </a:rPr>
              <a:t>In Azure Pipelines, agent pools are scoped to the Azure DevOps organization; so, you can share an agent pool across projects.</a:t>
            </a:r>
          </a:p>
        </p:txBody>
      </p:sp>
    </p:spTree>
    <p:extLst>
      <p:ext uri="{BB962C8B-B14F-4D97-AF65-F5344CB8AC3E}">
        <p14:creationId xmlns:p14="http://schemas.microsoft.com/office/powerpoint/2010/main" val="3977853992"/>
      </p:ext>
    </p:extLst>
  </p:cSld>
  <p:clrMapOvr>
    <a:masterClrMapping/>
  </p:clrMapOvr>
  <p:transition>
    <p:fade/>
  </p:transition>
</p:sld>
</file>

<file path=ppt/theme/theme1.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97558FF-FF60-47CF-886F-1E5EC88AAC35}">
  <ds:schemaRefs>
    <ds:schemaRef ds:uri="http://schemas.microsoft.com/sharepoint/v3/contenttype/forms"/>
  </ds:schemaRefs>
</ds:datastoreItem>
</file>

<file path=customXml/itemProps2.xml><?xml version="1.0" encoding="utf-8"?>
<ds:datastoreItem xmlns:ds="http://schemas.openxmlformats.org/officeDocument/2006/customXml" ds:itemID="{D38C49DC-48C6-46CD-B1F0-67D5FD10A0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a942ff-a7ab-46b5-9ede-efd58ff8e61c"/>
    <ds:schemaRef ds:uri="a51c428d-9d60-41bd-8e8b-21795199cb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F2CA23-F0E9-456B-857C-6A61753FBB5C}">
  <ds:schemaRefs>
    <ds:schemaRef ds:uri="http://purl.org/dc/dcmitype/"/>
    <ds:schemaRef ds:uri="http://schemas.microsoft.com/office/2006/documentManagement/types"/>
    <ds:schemaRef ds:uri="http://schemas.microsoft.com/sharepoint/v3"/>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59afee55-fc30-40da-a84e-ff6fc62c4efa"/>
    <ds:schemaRef ds:uri="92cc7923-7bd6-4c52-a535-c267c30bc12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3934</Words>
  <Application>Microsoft Office PowerPoint</Application>
  <PresentationFormat>Widescreen</PresentationFormat>
  <Paragraphs>532</Paragraphs>
  <Slides>39</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adobe-clean</vt:lpstr>
      <vt:lpstr>Arial</vt:lpstr>
      <vt:lpstr>Consolas</vt:lpstr>
      <vt:lpstr>Segoe UI</vt:lpstr>
      <vt:lpstr>Segoe UI Black</vt:lpstr>
      <vt:lpstr>Segoe UI Light</vt:lpstr>
      <vt:lpstr>Segoe UI Semibold</vt:lpstr>
      <vt:lpstr>Segoe UI Semilight</vt:lpstr>
      <vt:lpstr>Wingdings</vt:lpstr>
      <vt:lpstr>2_LIGHT MODE</vt:lpstr>
      <vt:lpstr>AZ-400.00 Learning Path 02: Implement CI with Azure Pipelines and GitHub Actions</vt:lpstr>
      <vt:lpstr>Module 01: Explore Azure Pipelines</vt:lpstr>
      <vt:lpstr>Explore the concept of pipelines in DevOps</vt:lpstr>
      <vt:lpstr>Describe Azure Pipelines</vt:lpstr>
      <vt:lpstr>Understand Azure Pipelines key terms</vt:lpstr>
      <vt:lpstr>Module 02: Manage Azure Pipeline agents and pools</vt:lpstr>
      <vt:lpstr>Choose between Microsoft-hosted versus self-hosted agents</vt:lpstr>
      <vt:lpstr>Explore job types</vt:lpstr>
      <vt:lpstr>Introduction to agent pools</vt:lpstr>
      <vt:lpstr>Explore predefined agent pool</vt:lpstr>
      <vt:lpstr>Understand typical situations for agent pools</vt:lpstr>
      <vt:lpstr>Communicate with Azure Pipelines</vt:lpstr>
      <vt:lpstr>Communicate to deploy to target servers</vt:lpstr>
      <vt:lpstr>Examine other considerations</vt:lpstr>
      <vt:lpstr>Describe security of agent pools</vt:lpstr>
      <vt:lpstr>Module 03: Describe pipelines and concurrency</vt:lpstr>
      <vt:lpstr>Understand parallel jobs</vt:lpstr>
      <vt:lpstr>Estimate parallel jobs</vt:lpstr>
      <vt:lpstr>Describe Azure Pipelines and open-source projects</vt:lpstr>
      <vt:lpstr>Explore Azure Pipelines and Visual Designer</vt:lpstr>
      <vt:lpstr>Describe Azure Pipelines and YAML</vt:lpstr>
      <vt:lpstr>Module 04: Design and implement a pipeline strategy</vt:lpstr>
      <vt:lpstr>Configure agent demands</vt:lpstr>
      <vt:lpstr>Explore multi-configuration and multi-agent</vt:lpstr>
      <vt:lpstr>Implement multi-job builds</vt:lpstr>
      <vt:lpstr>Integrate GitHub repos and Azure Pipelines</vt:lpstr>
      <vt:lpstr>Design and implement a comprehensive testing strategy</vt:lpstr>
      <vt:lpstr>Implement code coverage and show in the pipeline</vt:lpstr>
      <vt:lpstr>Explore source control types supported by Azure Pipelines</vt:lpstr>
      <vt:lpstr>Module 05: Integrate with Azure Pipelines</vt:lpstr>
      <vt:lpstr>Describe the anatomy of a pipeline</vt:lpstr>
      <vt:lpstr>Understand the pipeline structure</vt:lpstr>
      <vt:lpstr>Detail YAML templates</vt:lpstr>
      <vt:lpstr>Explore YAML resources</vt:lpstr>
      <vt:lpstr>Use multiple repositories in your pipeline</vt:lpstr>
      <vt:lpstr>Migrate a pipeline from classic to YAML in Azure Pipelines</vt:lpstr>
      <vt:lpstr>Mark releases with Git tags</vt:lpstr>
      <vt:lpstr>Create encrypted secrets</vt:lpstr>
      <vt:lpstr>Use secrets in a workflow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2023-08-18T12:23:23Z</dcterms:created>
  <dcterms:modified xsi:type="dcterms:W3CDTF">2025-06-09T08:55:32Z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0x01010070AB3889E58DB141A6E1281B02136174</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